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7" roundtripDataSignature="AMtx7mi1bFq6lxljdgEpGzl7GEzbc8Oj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3조 발표시작하겠습니다. 저희는 표정분석을 통한 음악 추천 서비스를 주제로 프로젝트를 진행하였습니다. 팀원은 이승지, 오강훈, 윤상진, 박현수, 김민영으로 저는 발표자 이승지입니다.</a:t>
            </a:r>
            <a:endParaRPr/>
          </a:p>
        </p:txBody>
      </p:sp>
      <p:sp>
        <p:nvSpPr>
          <p:cNvPr id="209" name="Google Shape;20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펄스널라이즈 개발과정입니다. 먼저 학습을 위한 데이터 스키마를 정의하였습니다. 인터랙션 데이터는 유저 아이디와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아이템 아이디, 시간, 평점, 그리고 사용자가 해당 아이템에 남긴 평점으로 구성됩니다.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item 데이터는 아이템 아이디와 장르, 가수, 노래제목, 앨범명으로 구성됩니다. </a:t>
            </a:r>
            <a:endParaRPr/>
          </a:p>
        </p:txBody>
      </p:sp>
      <p:sp>
        <p:nvSpPr>
          <p:cNvPr id="338" name="Google Shape;33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실시간 데이터 수집을 위해 event tracker도 생성하였습니다.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이벤트 트래커는 사용자가 남긴 평점을 실시간으로 수집하는 역할을 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이를 통해 사용자가 남긴 실시간 평점과 과거데이터를 기반으로 한 추천이 가능합니다.</a:t>
            </a:r>
            <a:endParaRPr/>
          </a:p>
        </p:txBody>
      </p:sp>
      <p:sp>
        <p:nvSpPr>
          <p:cNvPr id="352" name="Google Shape;352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4" name="Google Shape;36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모델을 학습시켜 </a:t>
            </a:r>
            <a:r>
              <a:rPr lang="ko-KR"/>
              <a:t>솔루션도 </a:t>
            </a:r>
            <a:r>
              <a:rPr lang="ko-KR"/>
              <a:t>생성하였습니다. 모델 비교를 위한 base line 모델을 생성하였고, 저희가 선택한 모델과 base line 모델을 비교하면 저희가 선택한 모델의 평가지표가 더 우수한 것을 확인할 수 있습니다.</a:t>
            </a:r>
            <a:endParaRPr/>
          </a:p>
        </p:txBody>
      </p:sp>
      <p:sp>
        <p:nvSpPr>
          <p:cNvPr id="365" name="Google Shape;365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생성된 솔루션을 배포하기 위한 캠페인을 생성하였습니다.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다음과 같이 유저 아이디를 입력하면 추천항목을 확인할 수 있습니다. </a:t>
            </a:r>
            <a:endParaRPr/>
          </a:p>
        </p:txBody>
      </p:sp>
      <p:sp>
        <p:nvSpPr>
          <p:cNvPr id="380" name="Google Shape;38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81a972dae_1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</a:t>
            </a:r>
            <a:r>
              <a:rPr lang="ko-KR"/>
              <a:t>은 앱 UI 및 기능 개발 과정입니다.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로그인 회원가입 기능을 구현하기 위해 Firebase 를 사용하였습니다.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각 화면에 validation 처리를 추가하여 에러 상황을 명확하게 알 수 있습니다.</a:t>
            </a:r>
            <a:endParaRPr/>
          </a:p>
        </p:txBody>
      </p:sp>
      <p:sp>
        <p:nvSpPr>
          <p:cNvPr id="393" name="Google Shape;393;g1081a972dae_1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음</a:t>
            </a:r>
            <a:r>
              <a:rPr lang="ko-KR"/>
              <a:t>악 추천을 시작하는 화면입니다.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카메라 혹은 앨범을 통해 사진을 선택할 수 있고,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사진 크롭기능을 통해 여러 명이 촬영된 사진도 편집해서 사용할 수 있습니다.</a:t>
            </a:r>
            <a:endParaRPr/>
          </a:p>
        </p:txBody>
      </p:sp>
      <p:sp>
        <p:nvSpPr>
          <p:cNvPr id="404" name="Google Shape;40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81a972dae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음</a:t>
            </a:r>
            <a:r>
              <a:rPr lang="ko-KR"/>
              <a:t>악 추천 결과 화면입니다.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사진으로 추출한 감정에 적절한 음악을 추천해주고, 추천된 음악을 클릭하면 음악정보를 볼 수 있는 사이트로 이동합니다.</a:t>
            </a:r>
            <a:endParaRPr/>
          </a:p>
        </p:txBody>
      </p:sp>
      <p:sp>
        <p:nvSpPr>
          <p:cNvPr id="416" name="Google Shape;416;g1081a972dae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중 발생한 risk에 대해 말씀드리겠습니다. 먼저 펄스널라이즈 캠페인 생성 후 많은 비용이 발생하여 해당 계정 중지 후, personalize만 다른 계정으로 개발을 진행하였습니다. 그 다음으로 여러명이 있는 사진을 사용 할 경우 사용자가 원하는 인물이 누구인지 특정할 수 없어 해결방안으로 한 명이 나오는 사진을 사용해달라는 안내 문구를 추가하였고, 여러 명이 나온 사진을 한 명으로 특정할 수 있는 편집 기능을 제공하였습니다. 편집기능을 사용하지 않은 다수의 인물이 포함된 사진을 선택할 시에는 에러 문구를 보여줍니다. 세 번째로 노래 추천의 당위성이 부족하였습니다. 따라서 추천 알고리즘을 확립 할 필요가 있었고 노래에 매핑된 감정과 유저의 감정이 같으면 추천, 평점을 기반으로 추천하는 방식을 확정하였습니다.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마지막으로 평점을 실시간 업로드 하는것에 어려움을 겪었고 이 부분은 프로젝트 보완 사항에 추가하여 추후 개발 시 기능을 추가 할 예정입니다.</a:t>
            </a:r>
            <a:endParaRPr/>
          </a:p>
        </p:txBody>
      </p:sp>
      <p:sp>
        <p:nvSpPr>
          <p:cNvPr id="426" name="Google Shape;42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저희의 앱 ui 및 사용법에 대해 말씀드리겠습니다. </a:t>
            </a:r>
            <a:r>
              <a:rPr lang="ko-KR"/>
              <a:t>먼저 회원가입을 합니다. 회원가입이 완료되면 로그인이 되어 앱에 접근이 가능해집니다. 사용자는 카메라를 선택하여 사진을 찍거나, 앨범에서 사진을 가져올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081a972dae_6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계속해서 설명하겠습니다.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이미지를 선택하고, 필요하다면 이미지 크롭까지 진행한 후, 최종적으로 이미지를 선택합니다.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음악추천 결과를 통해 분석된 감정과 음악 추천목록을 확인합니다.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추천목록에서 노래를 선택하여 감상합니다.</a:t>
            </a:r>
            <a:endParaRPr/>
          </a:p>
        </p:txBody>
      </p:sp>
      <p:sp>
        <p:nvSpPr>
          <p:cNvPr id="452" name="Google Shape;452;g1081a972dae_6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프로젝트 개요, 개발 실적, UI 설명 및 사용법, 보완사항과 수익창출 방법 순서로 발표 진행하겠습니다. </a:t>
            </a:r>
            <a:endParaRPr/>
          </a:p>
        </p:txBody>
      </p:sp>
      <p:sp>
        <p:nvSpPr>
          <p:cNvPr id="236" name="Google Shape;23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앞으로의 보완사항에 대해 말씀드리겠습니다.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아직 평점기능이 없으므로 평점기능을 추가하고, 새로 발매되는 노래들도 추가하여 사용자가 불편함없이 사용하도록 할 예정 입니다.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추후 </a:t>
            </a:r>
            <a:r>
              <a:rPr lang="ko-KR"/>
              <a:t>스트리밍 서비스도 추가하여 보완해 나갈 예정입니다.</a:t>
            </a:r>
            <a:endParaRPr/>
          </a:p>
        </p:txBody>
      </p:sp>
      <p:sp>
        <p:nvSpPr>
          <p:cNvPr id="473" name="Google Shape;473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</a:t>
            </a:r>
            <a:r>
              <a:rPr lang="ko-KR"/>
              <a:t>은 수익 모델입니다.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현재 수익과 관련된 기능을 개발하지는 못했지만, 서비스에 구글 애드몹 광고를 통해 수익을 창출할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배너 광고를 통한 앱 방문자 수에 따른 수익 창출과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광고 영상 시청 후 기능을 사용할 수 있도록 변경하여 수익을 창출할 수 있습니다.</a:t>
            </a:r>
            <a:endParaRPr/>
          </a:p>
        </p:txBody>
      </p:sp>
      <p:sp>
        <p:nvSpPr>
          <p:cNvPr id="481" name="Google Shape;481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이상으로 발표를 마치겠습니다. 감사합니다.</a:t>
            </a:r>
            <a:endParaRPr/>
          </a:p>
        </p:txBody>
      </p:sp>
      <p:sp>
        <p:nvSpPr>
          <p:cNvPr id="490" name="Google Shape;490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최근 현대인들의 정신건강에 대한 우려가 커지고 있습니다.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최근 5년간 정신 건강의학과 진료 현황을 살펴보면, 해마다 증가하는 것을 보실 수 있습니다. 또한 </a:t>
            </a:r>
            <a:r>
              <a:rPr lang="ko-KR"/>
              <a:t>코로나19로 인해 현대인들은 많은 사회적 제약을 겪고 그에 따라 우울감, 불안감을 느끼는 현대인들의 증가로 정신건강 문제가 사회적 문제로 떠올랐습니다.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따라서, 자신의 감정을 파악하고 해소하는 것이 중요해짐에 </a:t>
            </a:r>
            <a:r>
              <a:rPr lang="ko-KR"/>
              <a:t>따라</a:t>
            </a:r>
            <a:r>
              <a:rPr lang="ko-KR"/>
              <a:t> 자신의 표정과 감정을 인지할 수 있는 기회를 제공하고 음악을 통해 감정을 더 긍정적인 방향으로 유도하기 위해 이 프로젝트를 개발하게 되었습니다. </a:t>
            </a:r>
            <a:endParaRPr/>
          </a:p>
        </p:txBody>
      </p:sp>
      <p:sp>
        <p:nvSpPr>
          <p:cNvPr id="257" name="Google Shape;2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81a972dae_6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먼저 저희 프로젝트를 설명하겠습니다.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얼굴 표정을 통해 사용자의 감정을 측정하여 측정한 감정에 알맞는 노래를 추천해줍니다. 이 때, 추천된 노래를 감상한 후 사용자가 평점을 입력합니다. 그 평점은 이후 다음 노래 추천에 반영되어 점차 나아진 서비스를 사용자에게 보이는 프로젝트입니다.</a:t>
            </a:r>
            <a:endParaRPr/>
          </a:p>
        </p:txBody>
      </p:sp>
      <p:sp>
        <p:nvSpPr>
          <p:cNvPr id="267" name="Google Shape;267;g1081a972dae_6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개발 실적에 대해 설명하겠습니다. 이 부분은 프레임워크 부분인데요, 앞선 영상에서 설명한 부분과 동일하므로 넘어가도록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로그인과 회원가입은 firebase를 이용하여 구현하였습니다.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로그인을 성공하고 난 후 메인 페이지에서 이미지 피커 페이지로 이동하여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사진을 고르고 사진을 rekognition으로 보내 감정 분석결과를 database에 저장합니다.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그 후 usr의 감정과 노래 데이터에 매핑된 감정이 같은 노래 목록과 평점을 personalize로 보내고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최종적으로 추천 노래 목록과 감정 분석 결과를 받아 usr에게 전달합니다.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 후 user는 노래의 평점을 입력하고 personalize Event tracker를 이용해 user의 평점 데이터를 추가함으로써 마무리됩니다.</a:t>
            </a:r>
            <a:endParaRPr/>
          </a:p>
        </p:txBody>
      </p:sp>
      <p:sp>
        <p:nvSpPr>
          <p:cNvPr id="275" name="Google Shape;27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노래 데이터 셋 수집 </a:t>
            </a: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및 </a:t>
            </a: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전처리</a:t>
            </a: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 대해 설명하겠습니다</a:t>
            </a: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2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다음 데이터셋은 2017</a:t>
            </a: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년에서 2020년까지 </a:t>
            </a: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최근 3년 간 전 세계 글로벌 </a:t>
            </a: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국가인</a:t>
            </a: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36</a:t>
            </a: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개</a:t>
            </a: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국의 Spotify Daily Top 200 차트에 있는 모든 노래를 수집한 데이터입니다.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또한, </a:t>
            </a: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R언어를 이용하여 데이터셋의 중복을 제거하고 빈 열 등을 제거해주었으며 필요한 열을 제외하고</a:t>
            </a: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는</a:t>
            </a:r>
            <a:r>
              <a:rPr b="0" i="0" lang="ko-KR" sz="12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모두 삭제하였습니다.</a:t>
            </a:r>
            <a:endParaRPr/>
          </a:p>
        </p:txBody>
      </p:sp>
      <p:sp>
        <p:nvSpPr>
          <p:cNvPr id="284" name="Google Shape;28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81a972dae_3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다음은 rekognition에 대해서 설명하겠습니다.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저희는 한 명의 사용자일 경우에만 인식 되도록 하였고, 두 명 이상의 사용자일 경우에는 에러를 출력합니다. 그럼 사진을 통해 설명하도록 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먼저 보이는 이 사진 속에는 세 사람이 있습니다. 이 사진을 넣을 경우, 앞서 말씀드렸다시피 에러가 발생하며 한 사람의 사진만 넣어주세요라는 메시지가 출력됩니다.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다음은 사용자가 한 명일 경우입니다. 저희가 원하는 출력값인 사진 속 사용자의 나이, 성별, 1순위의 감정이 출력됩니다. 사용자가 한 명이므로 Face detected도 1인 것을 확인할 수 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</a:t>
            </a:r>
            <a:endParaRPr/>
          </a:p>
        </p:txBody>
      </p:sp>
      <p:sp>
        <p:nvSpPr>
          <p:cNvPr id="296" name="Google Shape;296;g1081a972dae_3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다음</a:t>
            </a:r>
            <a:r>
              <a:rPr lang="ko-KR"/>
              <a:t>은 람다 개발 및 api 배포에 대해서 설명하겠습니다. 유저 아이디를 저장하기 위한 api와 감정 결과를 저장하기 위한 api를 배포하였습니다.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유저가 회원가입을 하면 유저 아이디가 디비에 저장되고 유저가 로그인하여 이미지를 업로드하게 되면 rekognition 결과로 나온 감정 데이터가 디비에 업데이트 되도록 하였습니다. </a:t>
            </a:r>
            <a:endParaRPr/>
          </a:p>
        </p:txBody>
      </p:sp>
      <p:sp>
        <p:nvSpPr>
          <p:cNvPr id="311" name="Google Shape;3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DynamoDB에는 노래 데이터를 저장한 Song-Data Table, 유저의 감정과 사진 이미지를 저장한 User-Emotion-Image Table, 평점을 저장한 Rating Table이 있습니다.</a:t>
            </a:r>
            <a:endParaRPr/>
          </a:p>
        </p:txBody>
      </p:sp>
      <p:sp>
        <p:nvSpPr>
          <p:cNvPr id="324" name="Google Shape;3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1"/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7" name="Google Shape;17;p21"/>
            <p:cNvSpPr/>
            <p:nvPr/>
          </p:nvSpPr>
          <p:spPr>
            <a:xfrm rot="-5400000">
              <a:off x="1" y="1640114"/>
              <a:ext cx="5217886" cy="5217886"/>
            </a:xfrm>
            <a:prstGeom prst="rect">
              <a:avLst/>
            </a:prstGeom>
            <a:gradFill>
              <a:gsLst>
                <a:gs pos="0">
                  <a:srgbClr val="794DFF">
                    <a:alpha val="60000"/>
                  </a:srgbClr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1"/>
            <p:cNvSpPr/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568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1"/>
            <p:cNvSpPr/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" name="Google Shape;20;p21"/>
            <p:cNvGrpSpPr/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" name="Google Shape;21;p21"/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1"/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23;p21"/>
            <p:cNvGrpSpPr/>
            <p:nvPr/>
          </p:nvGrpSpPr>
          <p:grpSpPr>
            <a:xfrm rot="5400000">
              <a:off x="7048500" y="1714500"/>
              <a:ext cx="6858000" cy="3429000"/>
              <a:chOff x="0" y="0"/>
              <a:chExt cx="2880000" cy="1440000"/>
            </a:xfrm>
          </p:grpSpPr>
          <p:sp>
            <p:nvSpPr>
              <p:cNvPr id="24" name="Google Shape;24;p21"/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1"/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" name="Google Shape;26;p21"/>
            <p:cNvSpPr/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60000">
                  <a:srgbClr val="00D17D">
                    <a:alpha val="0"/>
                  </a:srgbClr>
                </a:gs>
                <a:gs pos="100000">
                  <a:srgbClr val="00D17D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1"/>
          <p:cNvSpPr txBox="1"/>
          <p:nvPr>
            <p:ph type="ctrTitle"/>
          </p:nvPr>
        </p:nvSpPr>
        <p:spPr>
          <a:xfrm>
            <a:off x="540000" y="540000"/>
            <a:ext cx="11090273" cy="379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algun Gothic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subTitle"/>
          </p:nvPr>
        </p:nvSpPr>
        <p:spPr>
          <a:xfrm>
            <a:off x="540000" y="4508500"/>
            <a:ext cx="7345362" cy="1800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/>
            </a:lvl1pPr>
            <a:lvl2pPr lvl="1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21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1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1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0"/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175" name="Google Shape;175;p30"/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0"/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" name="Google Shape;177;p30"/>
          <p:cNvGrpSpPr/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78" name="Google Shape;178;p30"/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0"/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0" name="Google Shape;180;p30"/>
          <p:cNvSpPr/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>
            <a:gsLst>
              <a:gs pos="0">
                <a:srgbClr val="00BAC8">
                  <a:alpha val="40000"/>
                </a:srgbClr>
              </a:gs>
              <a:gs pos="60000">
                <a:srgbClr val="00BAC8">
                  <a:alpha val="0"/>
                </a:srgbClr>
              </a:gs>
              <a:gs pos="100000">
                <a:srgbClr val="00BAC8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0"/>
          <p:cNvSpPr/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>
            <a:gsLst>
              <a:gs pos="0">
                <a:srgbClr val="00BAC8">
                  <a:alpha val="60000"/>
                </a:srgbClr>
              </a:gs>
              <a:gs pos="60000">
                <a:srgbClr val="00BAC8">
                  <a:alpha val="0"/>
                </a:srgbClr>
              </a:gs>
              <a:gs pos="100000">
                <a:srgbClr val="00BAC8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0"/>
          <p:cNvSpPr txBox="1"/>
          <p:nvPr>
            <p:ph type="title"/>
          </p:nvPr>
        </p:nvSpPr>
        <p:spPr>
          <a:xfrm>
            <a:off x="540000" y="540000"/>
            <a:ext cx="11090273" cy="18002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0"/>
          <p:cNvSpPr txBox="1"/>
          <p:nvPr>
            <p:ph idx="1" type="body"/>
          </p:nvPr>
        </p:nvSpPr>
        <p:spPr>
          <a:xfrm rot="5400000">
            <a:off x="4195219" y="-1126333"/>
            <a:ext cx="3779837" cy="110902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30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0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1"/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190" name="Google Shape;190;p3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1" name="Google Shape;191;p31"/>
            <p:cNvGrpSpPr/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92" name="Google Shape;192;p31"/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>
                <a:gsLst>
                  <a:gs pos="0">
                    <a:srgbClr val="00BAC8">
                      <a:alpha val="60000"/>
                    </a:srgbClr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1"/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>
                <a:gsLst>
                  <a:gs pos="0">
                    <a:srgbClr val="00BAC8">
                      <a:alpha val="60000"/>
                    </a:srgbClr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4" name="Google Shape;194;p31"/>
            <p:cNvSpPr/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>
              <a:gsLst>
                <a:gs pos="0">
                  <a:srgbClr val="00D17D">
                    <a:alpha val="60000"/>
                  </a:srgbClr>
                </a:gs>
                <a:gs pos="60000">
                  <a:srgbClr val="00D17D">
                    <a:alpha val="0"/>
                  </a:srgbClr>
                </a:gs>
                <a:gs pos="100000">
                  <a:srgbClr val="00D17D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6" name="Google Shape;196;p31"/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97" name="Google Shape;197;p31"/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1"/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31"/>
            <p:cNvSpPr/>
            <p:nvPr/>
          </p:nvSpPr>
          <p:spPr>
            <a:xfrm flipH="1" rot="10800000">
              <a:off x="0" y="521786"/>
              <a:ext cx="6336213" cy="633621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0000">
                  <a:srgbClr val="00BAC8">
                    <a:alpha val="0"/>
                  </a:srgbClr>
                </a:gs>
                <a:gs pos="100000">
                  <a:srgbClr val="00BAC8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1"/>
          <p:cNvSpPr txBox="1"/>
          <p:nvPr>
            <p:ph type="title"/>
          </p:nvPr>
        </p:nvSpPr>
        <p:spPr>
          <a:xfrm rot="5400000">
            <a:off x="7442325" y="2109912"/>
            <a:ext cx="5768726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 rot="5400000">
            <a:off x="1789238" y="-698376"/>
            <a:ext cx="5768726" cy="8245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1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oogle Shape;34;p22"/>
          <p:cNvGrpSpPr/>
          <p:nvPr/>
        </p:nvGrpSpPr>
        <p:grpSpPr>
          <a:xfrm flipH="1" rot="10800000">
            <a:off x="0" y="-1"/>
            <a:ext cx="12191999" cy="6861600"/>
            <a:chOff x="0" y="0"/>
            <a:chExt cx="12191999" cy="6861600"/>
          </a:xfrm>
        </p:grpSpPr>
        <p:sp>
          <p:nvSpPr>
            <p:cNvPr id="35" name="Google Shape;35;p22"/>
            <p:cNvSpPr/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>
              <a:gsLst>
                <a:gs pos="0">
                  <a:srgbClr val="794DFF">
                    <a:alpha val="60000"/>
                  </a:srgbClr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2"/>
            <p:cNvSpPr/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2"/>
            <p:cNvSpPr/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" name="Google Shape;38;p22"/>
            <p:cNvGrpSpPr/>
            <p:nvPr/>
          </p:nvGrpSpPr>
          <p:grpSpPr>
            <a:xfrm rot="10800000">
              <a:off x="0" y="0"/>
              <a:ext cx="10800000" cy="6858000"/>
              <a:chOff x="2328000" y="0"/>
              <a:chExt cx="2880000" cy="1440000"/>
            </a:xfrm>
          </p:grpSpPr>
          <p:sp>
            <p:nvSpPr>
              <p:cNvPr id="39" name="Google Shape;39;p22"/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2"/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" name="Google Shape;41;p22"/>
            <p:cNvSpPr/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" name="Google Shape;42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2"/>
          <p:cNvSpPr txBox="1"/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" type="body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55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1pPr>
            <a:lvl2pPr indent="-355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2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0" name="Google Shape;50;p23"/>
            <p:cNvSpPr/>
            <p:nvPr/>
          </p:nvSpPr>
          <p:spPr>
            <a:xfrm flipH="1" rot="10800000">
              <a:off x="0" y="2019649"/>
              <a:ext cx="4838350" cy="483835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0000">
                  <a:srgbClr val="00BAC8">
                    <a:alpha val="0"/>
                  </a:srgbClr>
                </a:gs>
                <a:gs pos="100000">
                  <a:srgbClr val="00BAC8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" name="Google Shape;51;p23"/>
            <p:cNvGrpSpPr/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52" name="Google Shape;52;p23"/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3"/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" name="Google Shape;54;p23"/>
            <p:cNvSpPr/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>
              <a:gsLst>
                <a:gs pos="0">
                  <a:srgbClr val="00D17D">
                    <a:alpha val="60000"/>
                  </a:srgbClr>
                </a:gs>
                <a:gs pos="60000">
                  <a:srgbClr val="00D17D">
                    <a:alpha val="0"/>
                  </a:srgbClr>
                </a:gs>
                <a:gs pos="100000">
                  <a:srgbClr val="00D17D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3"/>
            <p:cNvSpPr/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" name="Google Shape;56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3"/>
          <p:cNvSpPr txBox="1"/>
          <p:nvPr>
            <p:ph type="title"/>
          </p:nvPr>
        </p:nvSpPr>
        <p:spPr>
          <a:xfrm>
            <a:off x="540000" y="540000"/>
            <a:ext cx="7345362" cy="5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algun Gothic"/>
              <a:buNone/>
              <a:defRPr sz="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3"/>
          <p:cNvSpPr txBox="1"/>
          <p:nvPr>
            <p:ph idx="1" type="body"/>
          </p:nvPr>
        </p:nvSpPr>
        <p:spPr>
          <a:xfrm>
            <a:off x="8075612" y="540000"/>
            <a:ext cx="3565523" cy="5768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23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3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24"/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>
          <p:nvSpPr>
            <p:cNvPr id="64" name="Google Shape;64;p2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" name="Google Shape;65;p24"/>
            <p:cNvGrpSpPr/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66" name="Google Shape;66;p24"/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>
                <a:gsLst>
                  <a:gs pos="0">
                    <a:srgbClr val="00BAC8">
                      <a:alpha val="60000"/>
                    </a:srgbClr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4"/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>
                <a:gsLst>
                  <a:gs pos="0">
                    <a:srgbClr val="00BAC8">
                      <a:alpha val="60000"/>
                    </a:srgbClr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8" name="Google Shape;68;p24"/>
            <p:cNvSpPr/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>
              <a:gsLst>
                <a:gs pos="0">
                  <a:srgbClr val="00D17D">
                    <a:alpha val="60000"/>
                  </a:srgbClr>
                </a:gs>
                <a:gs pos="60000">
                  <a:srgbClr val="00D17D">
                    <a:alpha val="0"/>
                  </a:srgbClr>
                </a:gs>
                <a:gs pos="100000">
                  <a:srgbClr val="00D17D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4"/>
            <p:cNvSpPr/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" name="Google Shape;70;p24"/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71" name="Google Shape;71;p24"/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4"/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3" name="Google Shape;73;p24"/>
            <p:cNvSpPr/>
            <p:nvPr/>
          </p:nvSpPr>
          <p:spPr>
            <a:xfrm flipH="1" rot="10800000">
              <a:off x="0" y="521786"/>
              <a:ext cx="6336213" cy="6336213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60000">
                  <a:srgbClr val="00BAC8">
                    <a:alpha val="0"/>
                  </a:srgbClr>
                </a:gs>
                <a:gs pos="100000">
                  <a:srgbClr val="00BAC8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" name="Google Shape;74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 txBox="1"/>
          <p:nvPr>
            <p:ph type="title"/>
          </p:nvPr>
        </p:nvSpPr>
        <p:spPr>
          <a:xfrm>
            <a:off x="540000" y="539999"/>
            <a:ext cx="11090275" cy="12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540000" y="1929600"/>
            <a:ext cx="5437186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2" type="body"/>
          </p:nvPr>
        </p:nvSpPr>
        <p:spPr>
          <a:xfrm>
            <a:off x="6203950" y="1929600"/>
            <a:ext cx="5437186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25"/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83" name="Google Shape;83;p25"/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>
              <a:gsLst>
                <a:gs pos="0">
                  <a:srgbClr val="00D17D">
                    <a:alpha val="40000"/>
                  </a:srgbClr>
                </a:gs>
                <a:gs pos="34000">
                  <a:srgbClr val="00D17D">
                    <a:alpha val="20000"/>
                  </a:srgbClr>
                </a:gs>
                <a:gs pos="65000">
                  <a:srgbClr val="00D17D">
                    <a:alpha val="0"/>
                  </a:srgbClr>
                </a:gs>
                <a:gs pos="100000">
                  <a:srgbClr val="00D17D">
                    <a:alpha val="0"/>
                  </a:srgbClr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4" name="Google Shape;84;p25"/>
            <p:cNvGrpSpPr/>
            <p:nvPr/>
          </p:nvGrpSpPr>
          <p:grpSpPr>
            <a:xfrm rot="-54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85" name="Google Shape;85;p25"/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>
                <a:gsLst>
                  <a:gs pos="0">
                    <a:srgbClr val="794DFF">
                      <a:alpha val="60000"/>
                    </a:srgbClr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5"/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>
                <a:gsLst>
                  <a:gs pos="0">
                    <a:srgbClr val="794DFF">
                      <a:alpha val="60000"/>
                    </a:srgbClr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7" name="Google Shape;87;p25"/>
            <p:cNvGrpSpPr/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88" name="Google Shape;88;p25"/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>
                <a:gsLst>
                  <a:gs pos="0">
                    <a:srgbClr val="00D17D">
                      <a:alpha val="60000"/>
                    </a:srgbClr>
                  </a:gs>
                  <a:gs pos="63000">
                    <a:srgbClr val="00D17D">
                      <a:alpha val="0"/>
                    </a:srgbClr>
                  </a:gs>
                  <a:gs pos="100000">
                    <a:srgbClr val="00D17D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5"/>
              <p:cNvSpPr/>
              <p:nvPr/>
            </p:nvSpPr>
            <p:spPr>
              <a:xfrm flipH="1" rot="10800000">
                <a:off x="1" y="0"/>
                <a:ext cx="8304867" cy="3429000"/>
              </a:xfrm>
              <a:prstGeom prst="rect">
                <a:avLst/>
              </a:prstGeom>
              <a:gradFill>
                <a:gsLst>
                  <a:gs pos="0">
                    <a:srgbClr val="00D17D">
                      <a:alpha val="60000"/>
                    </a:srgbClr>
                  </a:gs>
                  <a:gs pos="63000">
                    <a:srgbClr val="00D17D">
                      <a:alpha val="0"/>
                    </a:srgbClr>
                  </a:gs>
                  <a:gs pos="100000">
                    <a:srgbClr val="00D17D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" name="Google Shape;90;p25"/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91" name="Google Shape;91;p25"/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>
                <a:gsLst>
                  <a:gs pos="0">
                    <a:srgbClr val="00BAC8">
                      <a:alpha val="60000"/>
                    </a:srgbClr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5"/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>
                <a:gsLst>
                  <a:gs pos="0">
                    <a:srgbClr val="00BAC8">
                      <a:alpha val="60000"/>
                    </a:srgbClr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3" name="Google Shape;93;p25"/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94" name="Google Shape;94;p25"/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>
                <a:gsLst>
                  <a:gs pos="0">
                    <a:srgbClr val="794DFF">
                      <a:alpha val="60000"/>
                    </a:srgbClr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5"/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>
                <a:gsLst>
                  <a:gs pos="0">
                    <a:srgbClr val="794DFF">
                      <a:alpha val="60000"/>
                    </a:srgbClr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6" name="Google Shape;96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5"/>
          <p:cNvSpPr txBox="1"/>
          <p:nvPr>
            <p:ph type="title"/>
          </p:nvPr>
        </p:nvSpPr>
        <p:spPr>
          <a:xfrm>
            <a:off x="540000" y="539999"/>
            <a:ext cx="11090273" cy="12103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5"/>
          <p:cNvSpPr txBox="1"/>
          <p:nvPr>
            <p:ph idx="1" type="body"/>
          </p:nvPr>
        </p:nvSpPr>
        <p:spPr>
          <a:xfrm>
            <a:off x="540000" y="1929783"/>
            <a:ext cx="5448052" cy="79216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sz="1600" cap="none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25"/>
          <p:cNvSpPr txBox="1"/>
          <p:nvPr>
            <p:ph idx="2" type="body"/>
          </p:nvPr>
        </p:nvSpPr>
        <p:spPr>
          <a:xfrm>
            <a:off x="540000" y="2937844"/>
            <a:ext cx="5437186" cy="33765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3" type="body"/>
          </p:nvPr>
        </p:nvSpPr>
        <p:spPr>
          <a:xfrm>
            <a:off x="6203949" y="1929782"/>
            <a:ext cx="5437187" cy="79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i="0" sz="1600" cap="none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body"/>
          </p:nvPr>
        </p:nvSpPr>
        <p:spPr>
          <a:xfrm>
            <a:off x="6203950" y="2937844"/>
            <a:ext cx="5437186" cy="33765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429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6"/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07" name="Google Shape;107;p26"/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26"/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26"/>
          <p:cNvGrpSpPr/>
          <p:nvPr/>
        </p:nvGrpSpPr>
        <p:grpSpPr>
          <a:xfrm flipH="1" rot="-5400000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10" name="Google Shape;110;p26"/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26"/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26"/>
          <p:cNvSpPr/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>
            <a:gsLst>
              <a:gs pos="0">
                <a:schemeClr val="accent1"/>
              </a:gs>
              <a:gs pos="60000">
                <a:srgbClr val="00BAC8">
                  <a:alpha val="0"/>
                </a:srgbClr>
              </a:gs>
              <a:gs pos="100000">
                <a:srgbClr val="00BAC8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6"/>
          <p:cNvSpPr/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>
            <a:gsLst>
              <a:gs pos="0">
                <a:srgbClr val="00BAC8">
                  <a:alpha val="60000"/>
                </a:srgbClr>
              </a:gs>
              <a:gs pos="60000">
                <a:srgbClr val="00BAC8">
                  <a:alpha val="0"/>
                </a:srgbClr>
              </a:gs>
              <a:gs pos="100000">
                <a:srgbClr val="00BAC8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6"/>
          <p:cNvSpPr txBox="1"/>
          <p:nvPr>
            <p:ph type="title"/>
          </p:nvPr>
        </p:nvSpPr>
        <p:spPr>
          <a:xfrm>
            <a:off x="550863" y="549276"/>
            <a:ext cx="11090275" cy="57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Malgun Gothic"/>
              <a:buNone/>
              <a:defRPr sz="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6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6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27"/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21" name="Google Shape;121;p27"/>
            <p:cNvSpPr/>
            <p:nvPr/>
          </p:nvSpPr>
          <p:spPr>
            <a:xfrm rot="-5400000">
              <a:off x="1" y="1640114"/>
              <a:ext cx="5217886" cy="5217886"/>
            </a:xfrm>
            <a:prstGeom prst="rect">
              <a:avLst/>
            </a:prstGeom>
            <a:gradFill>
              <a:gsLst>
                <a:gs pos="0">
                  <a:srgbClr val="794DFF">
                    <a:alpha val="60000"/>
                  </a:srgbClr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7"/>
            <p:cNvSpPr/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568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4" name="Google Shape;124;p27"/>
            <p:cNvGrpSpPr/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25" name="Google Shape;125;p27"/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27"/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7" name="Google Shape;127;p27"/>
            <p:cNvGrpSpPr/>
            <p:nvPr/>
          </p:nvGrpSpPr>
          <p:grpSpPr>
            <a:xfrm rot="5400000">
              <a:off x="7048500" y="1714500"/>
              <a:ext cx="6858000" cy="3429000"/>
              <a:chOff x="0" y="0"/>
              <a:chExt cx="2880000" cy="1440000"/>
            </a:xfrm>
          </p:grpSpPr>
          <p:sp>
            <p:nvSpPr>
              <p:cNvPr id="128" name="Google Shape;128;p27"/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27"/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0" name="Google Shape;130;p27"/>
            <p:cNvSpPr/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60000">
                  <a:srgbClr val="00D17D">
                    <a:alpha val="0"/>
                  </a:srgbClr>
                </a:gs>
                <a:gs pos="100000">
                  <a:srgbClr val="00D17D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" name="Google Shape;131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7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7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7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28"/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137" name="Google Shape;137;p28"/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>
              <a:gsLst>
                <a:gs pos="0">
                  <a:srgbClr val="00D17D">
                    <a:alpha val="40000"/>
                  </a:srgbClr>
                </a:gs>
                <a:gs pos="34000">
                  <a:srgbClr val="00D17D">
                    <a:alpha val="20000"/>
                  </a:srgbClr>
                </a:gs>
                <a:gs pos="65000">
                  <a:srgbClr val="00D17D">
                    <a:alpha val="0"/>
                  </a:srgbClr>
                </a:gs>
                <a:gs pos="100000">
                  <a:srgbClr val="00D17D">
                    <a:alpha val="0"/>
                  </a:srgbClr>
                </a:gs>
              </a:gsLst>
              <a:path path="circle">
                <a:fillToRect l="100%" t="100%"/>
              </a:path>
              <a:tileRect b="-100%" r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" name="Google Shape;138;p28"/>
            <p:cNvGrpSpPr/>
            <p:nvPr/>
          </p:nvGrpSpPr>
          <p:grpSpPr>
            <a:xfrm rot="-54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139" name="Google Shape;139;p28"/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>
                <a:gsLst>
                  <a:gs pos="0">
                    <a:srgbClr val="794DFF">
                      <a:alpha val="60000"/>
                    </a:srgbClr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40;p28"/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>
                <a:gsLst>
                  <a:gs pos="0">
                    <a:srgbClr val="794DFF">
                      <a:alpha val="60000"/>
                    </a:srgbClr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1" name="Google Shape;141;p28"/>
            <p:cNvGrpSpPr/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42" name="Google Shape;142;p28"/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>
                <a:gsLst>
                  <a:gs pos="0">
                    <a:srgbClr val="00D17D">
                      <a:alpha val="60000"/>
                    </a:srgbClr>
                  </a:gs>
                  <a:gs pos="63000">
                    <a:srgbClr val="00D17D">
                      <a:alpha val="0"/>
                    </a:srgbClr>
                  </a:gs>
                  <a:gs pos="100000">
                    <a:srgbClr val="00D17D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28"/>
              <p:cNvSpPr/>
              <p:nvPr/>
            </p:nvSpPr>
            <p:spPr>
              <a:xfrm flipH="1" rot="10800000">
                <a:off x="1" y="0"/>
                <a:ext cx="8304867" cy="3429000"/>
              </a:xfrm>
              <a:prstGeom prst="rect">
                <a:avLst/>
              </a:prstGeom>
              <a:gradFill>
                <a:gsLst>
                  <a:gs pos="0">
                    <a:srgbClr val="00D17D">
                      <a:alpha val="60000"/>
                    </a:srgbClr>
                  </a:gs>
                  <a:gs pos="63000">
                    <a:srgbClr val="00D17D">
                      <a:alpha val="0"/>
                    </a:srgbClr>
                  </a:gs>
                  <a:gs pos="100000">
                    <a:srgbClr val="00D17D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144;p28"/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45" name="Google Shape;145;p28"/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>
                <a:gsLst>
                  <a:gs pos="0">
                    <a:srgbClr val="00BAC8">
                      <a:alpha val="60000"/>
                    </a:srgbClr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28"/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>
                <a:gsLst>
                  <a:gs pos="0">
                    <a:srgbClr val="00BAC8">
                      <a:alpha val="60000"/>
                    </a:srgbClr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7" name="Google Shape;147;p28"/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8" name="Google Shape;148;p28"/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>
                <a:gsLst>
                  <a:gs pos="0">
                    <a:srgbClr val="794DFF">
                      <a:alpha val="60000"/>
                    </a:srgbClr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28"/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>
                <a:gsLst>
                  <a:gs pos="0">
                    <a:srgbClr val="794DFF">
                      <a:alpha val="60000"/>
                    </a:srgbClr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0" name="Google Shape;150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8"/>
          <p:cNvSpPr txBox="1"/>
          <p:nvPr>
            <p:ph type="title"/>
          </p:nvPr>
        </p:nvSpPr>
        <p:spPr>
          <a:xfrm>
            <a:off x="539999" y="540000"/>
            <a:ext cx="4511425" cy="2771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5232400" y="540000"/>
            <a:ext cx="6408736" cy="5759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4318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3810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2pPr>
            <a:lvl3pPr indent="-3429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4pPr>
            <a:lvl5pPr indent="-3429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3" name="Google Shape;153;p28"/>
          <p:cNvSpPr txBox="1"/>
          <p:nvPr>
            <p:ph idx="2" type="body"/>
          </p:nvPr>
        </p:nvSpPr>
        <p:spPr>
          <a:xfrm>
            <a:off x="540000" y="3536950"/>
            <a:ext cx="4511426" cy="27717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4" name="Google Shape;154;p28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29"/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9" name="Google Shape;159;p29"/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29"/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" name="Google Shape;161;p29"/>
          <p:cNvGrpSpPr/>
          <p:nvPr/>
        </p:nvGrpSpPr>
        <p:grpSpPr>
          <a:xfrm flipH="1" rot="-5400000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62" name="Google Shape;162;p29"/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29"/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29"/>
          <p:cNvSpPr/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>
            <a:gsLst>
              <a:gs pos="0">
                <a:schemeClr val="accent1"/>
              </a:gs>
              <a:gs pos="60000">
                <a:srgbClr val="00BAC8">
                  <a:alpha val="0"/>
                </a:srgbClr>
              </a:gs>
              <a:gs pos="100000">
                <a:srgbClr val="00BAC8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/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>
            <a:gsLst>
              <a:gs pos="0">
                <a:srgbClr val="00BAC8">
                  <a:alpha val="60000"/>
                </a:srgbClr>
              </a:gs>
              <a:gs pos="60000">
                <a:srgbClr val="00BAC8">
                  <a:alpha val="0"/>
                </a:srgbClr>
              </a:gs>
              <a:gs pos="100000">
                <a:srgbClr val="00BAC8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9"/>
          <p:cNvSpPr txBox="1"/>
          <p:nvPr>
            <p:ph type="title"/>
          </p:nvPr>
        </p:nvSpPr>
        <p:spPr>
          <a:xfrm>
            <a:off x="539999" y="540000"/>
            <a:ext cx="4511425" cy="2771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9"/>
          <p:cNvSpPr/>
          <p:nvPr>
            <p:ph idx="2" type="pic"/>
          </p:nvPr>
        </p:nvSpPr>
        <p:spPr>
          <a:xfrm>
            <a:off x="5232400" y="549275"/>
            <a:ext cx="6408736" cy="575945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539999" y="3536950"/>
            <a:ext cx="4511425" cy="27717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228600" lvl="0" marL="4572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cap="none"/>
            </a:lvl1pPr>
            <a:lvl2pPr indent="-228600" lvl="1" marL="9144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29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/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algun Gothic"/>
              <a:buNone/>
              <a:defRPr b="1" i="0" sz="54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0"/>
          <p:cNvSpPr txBox="1"/>
          <p:nvPr>
            <p:ph idx="1" type="body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>
            <a:lvl1pPr indent="-355600" lvl="0" marL="457200" marR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0"/>
          <p:cNvSpPr txBox="1"/>
          <p:nvPr>
            <p:ph idx="11" type="ftr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0"/>
          <p:cNvSpPr txBox="1"/>
          <p:nvPr>
            <p:ph idx="10" type="dt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09725" spcFirstLastPara="1" rIns="109725" wrap="square" tIns="10972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3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32.png"/><Relationship Id="rId7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1"/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213" name="Google Shape;213;p1"/>
            <p:cNvSpPr/>
            <p:nvPr/>
          </p:nvSpPr>
          <p:spPr>
            <a:xfrm rot="-5400000">
              <a:off x="1" y="1640114"/>
              <a:ext cx="5217886" cy="5217886"/>
            </a:xfrm>
            <a:prstGeom prst="rect">
              <a:avLst/>
            </a:prstGeom>
            <a:gradFill>
              <a:gsLst>
                <a:gs pos="0">
                  <a:srgbClr val="794DFF">
                    <a:alpha val="60000"/>
                  </a:srgbClr>
                </a:gs>
                <a:gs pos="60000">
                  <a:srgbClr val="794DFF">
                    <a:alpha val="0"/>
                  </a:srgbClr>
                </a:gs>
                <a:gs pos="100000">
                  <a:srgbClr val="794DFF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5686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" name="Google Shape;216;p1"/>
            <p:cNvGrpSpPr/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17" name="Google Shape;217;p1"/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1"/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60000">
                    <a:srgbClr val="00BAC8">
                      <a:alpha val="0"/>
                    </a:srgbClr>
                  </a:gs>
                  <a:gs pos="100000">
                    <a:srgbClr val="00BAC8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" name="Google Shape;219;p1"/>
            <p:cNvGrpSpPr/>
            <p:nvPr/>
          </p:nvGrpSpPr>
          <p:grpSpPr>
            <a:xfrm rot="5400000">
              <a:off x="7048500" y="1714500"/>
              <a:ext cx="6858000" cy="3429000"/>
              <a:chOff x="0" y="0"/>
              <a:chExt cx="2880000" cy="1440000"/>
            </a:xfrm>
          </p:grpSpPr>
          <p:sp>
            <p:nvSpPr>
              <p:cNvPr id="220" name="Google Shape;220;p1"/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"/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2"/>
                  </a:gs>
                  <a:gs pos="60000">
                    <a:srgbClr val="794DFF">
                      <a:alpha val="0"/>
                    </a:srgbClr>
                  </a:gs>
                  <a:gs pos="100000">
                    <a:srgbClr val="794DFF">
                      <a:alpha val="0"/>
                    </a:srgbClr>
                  </a:gs>
                </a:gsLst>
                <a:path path="circle">
                  <a:fillToRect b="100%" r="100%"/>
                </a:path>
                <a:tileRect l="-100%" t="-100%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2" name="Google Shape;222;p1"/>
            <p:cNvSpPr/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>
              <a:gsLst>
                <a:gs pos="0">
                  <a:schemeClr val="accent3"/>
                </a:gs>
                <a:gs pos="60000">
                  <a:srgbClr val="00D17D">
                    <a:alpha val="0"/>
                  </a:srgbClr>
                </a:gs>
                <a:gs pos="100000">
                  <a:srgbClr val="00D17D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3" name="Google Shape;223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>
                  <a:alpha val="40000"/>
                </a:srgbClr>
              </a:gs>
              <a:gs pos="37000">
                <a:srgbClr val="000000">
                  <a:alpha val="40000"/>
                </a:srgbClr>
              </a:gs>
              <a:gs pos="79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"/>
          <p:cNvSpPr txBox="1"/>
          <p:nvPr>
            <p:ph idx="1" type="subTitle"/>
          </p:nvPr>
        </p:nvSpPr>
        <p:spPr>
          <a:xfrm>
            <a:off x="561270" y="4087569"/>
            <a:ext cx="4815817" cy="22606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7064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562"/>
              <a:t>팀 명 ::  BTS (BEST TEAM OF SOFTWARE)</a:t>
            </a:r>
            <a:endParaRPr sz="2062"/>
          </a:p>
          <a:p>
            <a:pPr indent="6985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70381"/>
              <a:buFont typeface="Arial"/>
              <a:buNone/>
            </a:pPr>
            <a:r>
              <a:t/>
            </a:r>
            <a:endParaRPr sz="1562"/>
          </a:p>
          <a:p>
            <a:pPr indent="-7064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562"/>
              <a:t>조 원 ::  2019125045 이승지</a:t>
            </a:r>
            <a:endParaRPr sz="1562"/>
          </a:p>
          <a:p>
            <a:pPr indent="-7064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562"/>
              <a:t>             2015125044 오강훈</a:t>
            </a:r>
            <a:endParaRPr sz="1562"/>
          </a:p>
          <a:p>
            <a:pPr indent="-7064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562"/>
              <a:t>             2016125046 윤상진</a:t>
            </a:r>
            <a:endParaRPr sz="2062"/>
          </a:p>
          <a:p>
            <a:pPr indent="-7064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562"/>
              <a:t>             2017125029 박현수</a:t>
            </a:r>
            <a:endParaRPr sz="2062"/>
          </a:p>
          <a:p>
            <a:pPr indent="-7064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ko-KR" sz="1562"/>
              <a:t>             2019125011 김민영</a:t>
            </a:r>
            <a:endParaRPr sz="2062"/>
          </a:p>
          <a:p>
            <a:pPr indent="2540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sz="400"/>
          </a:p>
        </p:txBody>
      </p:sp>
      <p:grpSp>
        <p:nvGrpSpPr>
          <p:cNvPr id="225" name="Google Shape;225;p1"/>
          <p:cNvGrpSpPr/>
          <p:nvPr/>
        </p:nvGrpSpPr>
        <p:grpSpPr>
          <a:xfrm>
            <a:off x="5337600" y="3600"/>
            <a:ext cx="6854400" cy="6854400"/>
            <a:chOff x="0" y="3600"/>
            <a:chExt cx="6854400" cy="6854400"/>
          </a:xfrm>
        </p:grpSpPr>
        <p:sp>
          <p:nvSpPr>
            <p:cNvPr id="226" name="Google Shape;226;p1"/>
            <p:cNvSpPr/>
            <p:nvPr/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분홍색과 파란색 악보" id="229" name="Google Shape;229;p1"/>
          <p:cNvPicPr preferRelativeResize="0"/>
          <p:nvPr/>
        </p:nvPicPr>
        <p:blipFill rotWithShape="1">
          <a:blip r:embed="rId3">
            <a:alphaModFix/>
          </a:blip>
          <a:srcRect b="-2" l="15151" r="18097" t="0"/>
          <a:stretch/>
        </p:blipFill>
        <p:spPr>
          <a:xfrm>
            <a:off x="4900375" y="3600"/>
            <a:ext cx="6858000" cy="6858000"/>
          </a:xfrm>
          <a:custGeom>
            <a:rect b="b" l="l" r="r" t="t"/>
            <a:pathLst>
              <a:path extrusionOk="0" h="6858000" w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30" name="Google Shape;230;p1"/>
          <p:cNvSpPr txBox="1"/>
          <p:nvPr/>
        </p:nvSpPr>
        <p:spPr>
          <a:xfrm>
            <a:off x="406200" y="2372174"/>
            <a:ext cx="562165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현대인의 감정표출 수단: ‘음악‘- 표정분석을 통한 음악 추천 서비스</a:t>
            </a:r>
            <a:endParaRPr/>
          </a:p>
        </p:txBody>
      </p:sp>
      <p:sp>
        <p:nvSpPr>
          <p:cNvPr id="231" name="Google Shape;231;p1"/>
          <p:cNvSpPr txBox="1"/>
          <p:nvPr/>
        </p:nvSpPr>
        <p:spPr>
          <a:xfrm>
            <a:off x="8988984" y="37933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"/>
          <p:cNvSpPr txBox="1"/>
          <p:nvPr>
            <p:ph type="ctrTitle"/>
          </p:nvPr>
        </p:nvSpPr>
        <p:spPr>
          <a:xfrm>
            <a:off x="22538" y="1430610"/>
            <a:ext cx="6812929" cy="20678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sz="2900">
                <a:latin typeface="Malgun Gothic"/>
                <a:ea typeface="Malgun Gothic"/>
                <a:cs typeface="Malgun Gothic"/>
                <a:sym typeface="Malgun Gothic"/>
              </a:rPr>
              <a:t>표정분석을 통한 음악 추천 어플리케이션</a:t>
            </a:r>
            <a:br>
              <a:rPr lang="ko-KR" sz="2900"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2900">
                <a:latin typeface="Malgun Gothic"/>
                <a:ea typeface="Malgun Gothic"/>
                <a:cs typeface="Malgun Gothic"/>
                <a:sym typeface="Malgun Gothic"/>
              </a:rPr>
            </a:br>
            <a:br>
              <a:rPr lang="ko-KR" sz="2900"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29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0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341" name="Google Shape;341;p10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0"/>
          <p:cNvSpPr txBox="1"/>
          <p:nvPr/>
        </p:nvSpPr>
        <p:spPr>
          <a:xfrm>
            <a:off x="1237673" y="1325419"/>
            <a:ext cx="4479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개발 과정-Personalize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871" y="2375338"/>
            <a:ext cx="4295438" cy="360197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10"/>
          <p:cNvSpPr txBox="1"/>
          <p:nvPr/>
        </p:nvSpPr>
        <p:spPr>
          <a:xfrm>
            <a:off x="1421870" y="1915381"/>
            <a:ext cx="4295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 User-item interaction data schema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0"/>
          <p:cNvSpPr txBox="1"/>
          <p:nvPr/>
        </p:nvSpPr>
        <p:spPr>
          <a:xfrm>
            <a:off x="740228" y="6032666"/>
            <a:ext cx="565872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유저 아이디와 아이템 아이디, 시간, 평점, 사용자가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해당 아이템에 남긴 평점으로 구성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0"/>
          <p:cNvSpPr txBox="1"/>
          <p:nvPr/>
        </p:nvSpPr>
        <p:spPr>
          <a:xfrm>
            <a:off x="6828184" y="1886110"/>
            <a:ext cx="38858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 item</a:t>
            </a:r>
            <a:r>
              <a:rPr lang="ko-KR" sz="1800">
                <a:solidFill>
                  <a:schemeClr val="lt1"/>
                </a:solidFill>
              </a:rPr>
              <a:t> </a:t>
            </a: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schema 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10"/>
          <p:cNvSpPr txBox="1"/>
          <p:nvPr/>
        </p:nvSpPr>
        <p:spPr>
          <a:xfrm>
            <a:off x="6835015" y="6097208"/>
            <a:ext cx="473755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아이템 아이디와 장르, 가수, 노래 제목,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앨범명으로 구성 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0382" y="2242532"/>
            <a:ext cx="3437160" cy="3790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1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355" name="Google Shape;355;p11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1"/>
          <p:cNvSpPr txBox="1"/>
          <p:nvPr/>
        </p:nvSpPr>
        <p:spPr>
          <a:xfrm>
            <a:off x="1237673" y="1325419"/>
            <a:ext cx="4479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개발 과정-Personalize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1"/>
          <p:cNvSpPr txBox="1"/>
          <p:nvPr/>
        </p:nvSpPr>
        <p:spPr>
          <a:xfrm>
            <a:off x="1421870" y="1915381"/>
            <a:ext cx="4295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▶event tracker 생성</a:t>
            </a:r>
            <a:endParaRPr/>
          </a:p>
        </p:txBody>
      </p:sp>
      <p:pic>
        <p:nvPicPr>
          <p:cNvPr id="358" name="Google Shape;3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1870" y="2782150"/>
            <a:ext cx="5639059" cy="2031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1"/>
          <p:cNvPicPr preferRelativeResize="0"/>
          <p:nvPr/>
        </p:nvPicPr>
        <p:blipFill rotWithShape="1">
          <a:blip r:embed="rId4">
            <a:alphaModFix/>
          </a:blip>
          <a:srcRect b="0" l="24414" r="26071" t="8305"/>
          <a:stretch/>
        </p:blipFill>
        <p:spPr>
          <a:xfrm>
            <a:off x="7574020" y="1694751"/>
            <a:ext cx="3959220" cy="370843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1"/>
          <p:cNvSpPr txBox="1"/>
          <p:nvPr/>
        </p:nvSpPr>
        <p:spPr>
          <a:xfrm>
            <a:off x="1421870" y="5772514"/>
            <a:ext cx="7914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실시간 데이터 수집을 위한 event tracker 생성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Event tracker를 이용하여 사용자가 남긴 평점을 다음 추천에 반영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11"/>
          <p:cNvSpPr txBox="1"/>
          <p:nvPr/>
        </p:nvSpPr>
        <p:spPr>
          <a:xfrm>
            <a:off x="8721213" y="5422846"/>
            <a:ext cx="207460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Event tracker code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2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368" name="Google Shape;368;p12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2"/>
          <p:cNvSpPr txBox="1"/>
          <p:nvPr/>
        </p:nvSpPr>
        <p:spPr>
          <a:xfrm>
            <a:off x="1237673" y="1325419"/>
            <a:ext cx="4479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개발 과정-Personalize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2"/>
          <p:cNvSpPr txBox="1"/>
          <p:nvPr/>
        </p:nvSpPr>
        <p:spPr>
          <a:xfrm>
            <a:off x="1421871" y="1824438"/>
            <a:ext cx="4295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 solution 생성</a:t>
            </a:r>
            <a:endParaRPr/>
          </a:p>
        </p:txBody>
      </p:sp>
      <p:pic>
        <p:nvPicPr>
          <p:cNvPr id="371" name="Google Shape;371;p12"/>
          <p:cNvPicPr preferRelativeResize="0"/>
          <p:nvPr/>
        </p:nvPicPr>
        <p:blipFill rotWithShape="1">
          <a:blip r:embed="rId3">
            <a:alphaModFix/>
          </a:blip>
          <a:srcRect b="0" l="0" r="13104" t="0"/>
          <a:stretch/>
        </p:blipFill>
        <p:spPr>
          <a:xfrm>
            <a:off x="919440" y="2491845"/>
            <a:ext cx="4708291" cy="2709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1300" y="2534964"/>
            <a:ext cx="2358739" cy="2666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12"/>
          <p:cNvPicPr preferRelativeResize="0"/>
          <p:nvPr/>
        </p:nvPicPr>
        <p:blipFill rotWithShape="1">
          <a:blip r:embed="rId5">
            <a:alphaModFix/>
          </a:blip>
          <a:srcRect b="10566" l="0" r="0" t="0"/>
          <a:stretch/>
        </p:blipFill>
        <p:spPr>
          <a:xfrm>
            <a:off x="6305160" y="2513404"/>
            <a:ext cx="2358710" cy="2709208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2"/>
          <p:cNvSpPr/>
          <p:nvPr/>
        </p:nvSpPr>
        <p:spPr>
          <a:xfrm rot="8145056">
            <a:off x="8303097" y="3388294"/>
            <a:ext cx="945218" cy="916309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1"/>
          </a:solidFill>
          <a:ln cap="flat" cmpd="sng" w="12700">
            <a:solidFill>
              <a:srgbClr val="00879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12"/>
          <p:cNvSpPr txBox="1"/>
          <p:nvPr/>
        </p:nvSpPr>
        <p:spPr>
          <a:xfrm>
            <a:off x="9547854" y="5222612"/>
            <a:ext cx="21521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Base line model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12"/>
          <p:cNvSpPr txBox="1"/>
          <p:nvPr/>
        </p:nvSpPr>
        <p:spPr>
          <a:xfrm>
            <a:off x="1092820" y="5548915"/>
            <a:ext cx="68245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모델 비교를 위해 base line 모델을 생성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우리가 선택한 모델이  평가지표가 더 우수함 확인 가능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3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383" name="Google Shape;383;p13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3"/>
          <p:cNvSpPr txBox="1"/>
          <p:nvPr/>
        </p:nvSpPr>
        <p:spPr>
          <a:xfrm>
            <a:off x="1237673" y="1325419"/>
            <a:ext cx="4479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개발 과정-Personalize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3"/>
          <p:cNvSpPr txBox="1"/>
          <p:nvPr/>
        </p:nvSpPr>
        <p:spPr>
          <a:xfrm>
            <a:off x="1421870" y="1915381"/>
            <a:ext cx="4295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▶ campaign 생성</a:t>
            </a:r>
            <a:endParaRPr/>
          </a:p>
        </p:txBody>
      </p:sp>
      <p:pic>
        <p:nvPicPr>
          <p:cNvPr id="386" name="Google Shape;38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606" y="3693914"/>
            <a:ext cx="3932822" cy="2926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3"/>
          <p:cNvPicPr preferRelativeResize="0"/>
          <p:nvPr/>
        </p:nvPicPr>
        <p:blipFill rotWithShape="1">
          <a:blip r:embed="rId4">
            <a:alphaModFix/>
          </a:blip>
          <a:srcRect b="0" l="0" r="23080" t="0"/>
          <a:stretch/>
        </p:blipFill>
        <p:spPr>
          <a:xfrm>
            <a:off x="1970338" y="2505342"/>
            <a:ext cx="3932822" cy="113871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3"/>
          <p:cNvSpPr txBox="1"/>
          <p:nvPr/>
        </p:nvSpPr>
        <p:spPr>
          <a:xfrm>
            <a:off x="6095999" y="3992136"/>
            <a:ext cx="576889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생성된 솔루션을 배포하기 위한 캠페인 생성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User ID를 입력하면 다음과 같이 추천항목 확인 가능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13"/>
          <p:cNvSpPr/>
          <p:nvPr/>
        </p:nvSpPr>
        <p:spPr>
          <a:xfrm>
            <a:off x="2059547" y="3155293"/>
            <a:ext cx="471779" cy="389939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2206227" y="5337611"/>
            <a:ext cx="471779" cy="1197004"/>
          </a:xfrm>
          <a:prstGeom prst="rect">
            <a:avLst/>
          </a:prstGeom>
          <a:solidFill>
            <a:schemeClr val="accent1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81a972dae_1_24"/>
          <p:cNvSpPr txBox="1"/>
          <p:nvPr>
            <p:ph type="title"/>
          </p:nvPr>
        </p:nvSpPr>
        <p:spPr>
          <a:xfrm>
            <a:off x="545432" y="546271"/>
            <a:ext cx="111012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396" name="Google Shape;396;g1081a972dae_1_24"/>
          <p:cNvSpPr txBox="1"/>
          <p:nvPr/>
        </p:nvSpPr>
        <p:spPr>
          <a:xfrm>
            <a:off x="8998509" y="9525"/>
            <a:ext cx="34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g1081a972dae_1_24"/>
          <p:cNvSpPr txBox="1"/>
          <p:nvPr/>
        </p:nvSpPr>
        <p:spPr>
          <a:xfrm>
            <a:off x="1237673" y="1325419"/>
            <a:ext cx="44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개발 과정-앱 UI 및 기능 개발</a:t>
            </a:r>
            <a:endParaRPr/>
          </a:p>
        </p:txBody>
      </p:sp>
      <p:pic>
        <p:nvPicPr>
          <p:cNvPr id="398" name="Google Shape;398;g1081a972dae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675" y="2148950"/>
            <a:ext cx="1938360" cy="41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g1081a972dae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507" y="2148950"/>
            <a:ext cx="1938360" cy="41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1081a972dae_1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339" y="2148960"/>
            <a:ext cx="1938360" cy="419124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1081a972dae_1_24"/>
          <p:cNvSpPr txBox="1"/>
          <p:nvPr/>
        </p:nvSpPr>
        <p:spPr>
          <a:xfrm>
            <a:off x="8363100" y="3478500"/>
            <a:ext cx="3431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</a:rPr>
              <a:t>회원가입 및 로그인 기능 개발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</a:rPr>
              <a:t>validation 처리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407" name="Google Shape;407;p14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4"/>
          <p:cNvSpPr txBox="1"/>
          <p:nvPr/>
        </p:nvSpPr>
        <p:spPr>
          <a:xfrm>
            <a:off x="1237673" y="1325419"/>
            <a:ext cx="4479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개발 과정-앱 UI 및 기능 개발</a:t>
            </a:r>
            <a:endParaRPr/>
          </a:p>
        </p:txBody>
      </p:sp>
      <p:pic>
        <p:nvPicPr>
          <p:cNvPr id="409" name="Google Shape;4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14" y="2219425"/>
            <a:ext cx="1925425" cy="41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2089" y="2219418"/>
            <a:ext cx="1925425" cy="416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9264" y="2219418"/>
            <a:ext cx="1925425" cy="416833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4"/>
          <p:cNvSpPr txBox="1"/>
          <p:nvPr/>
        </p:nvSpPr>
        <p:spPr>
          <a:xfrm>
            <a:off x="8567425" y="2967675"/>
            <a:ext cx="34311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</a:rPr>
              <a:t>홈 화면에서 사진을 촬영하거나 선택해 사진 속 감정 정보를 파악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</a:rPr>
              <a:t>사진 크롭 기능도 제공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13" name="Google Shape;41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6450" y="2219390"/>
            <a:ext cx="1925425" cy="4168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81a972dae_1_13"/>
          <p:cNvSpPr txBox="1"/>
          <p:nvPr>
            <p:ph type="title"/>
          </p:nvPr>
        </p:nvSpPr>
        <p:spPr>
          <a:xfrm>
            <a:off x="545432" y="546271"/>
            <a:ext cx="111012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419" name="Google Shape;419;g1081a972dae_1_13"/>
          <p:cNvSpPr txBox="1"/>
          <p:nvPr/>
        </p:nvSpPr>
        <p:spPr>
          <a:xfrm>
            <a:off x="8998509" y="9525"/>
            <a:ext cx="34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g1081a972dae_1_13"/>
          <p:cNvSpPr txBox="1"/>
          <p:nvPr/>
        </p:nvSpPr>
        <p:spPr>
          <a:xfrm>
            <a:off x="1237673" y="1325419"/>
            <a:ext cx="44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개발 과정-앱 UI 및 기능 개발</a:t>
            </a:r>
            <a:endParaRPr/>
          </a:p>
        </p:txBody>
      </p:sp>
      <p:pic>
        <p:nvPicPr>
          <p:cNvPr id="421" name="Google Shape;421;g1081a972dae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838" y="2128417"/>
            <a:ext cx="1925426" cy="416872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1081a972dae_1_13"/>
          <p:cNvSpPr txBox="1"/>
          <p:nvPr/>
        </p:nvSpPr>
        <p:spPr>
          <a:xfrm>
            <a:off x="6921375" y="3330900"/>
            <a:ext cx="4304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</a:rPr>
              <a:t>분석된 감정 및 추천 결과 노출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✔"/>
            </a:pPr>
            <a:r>
              <a:rPr lang="ko-KR" sz="1800">
                <a:solidFill>
                  <a:schemeClr val="lt1"/>
                </a:solidFill>
              </a:rPr>
              <a:t>추</a:t>
            </a:r>
            <a:r>
              <a:rPr lang="ko-KR" sz="1800">
                <a:solidFill>
                  <a:schemeClr val="lt1"/>
                </a:solidFill>
              </a:rPr>
              <a:t>천 결과를 클릭하면 관련 링크로 이동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23" name="Google Shape;423;g1081a972dae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400" y="2128604"/>
            <a:ext cx="1925425" cy="4168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5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429" name="Google Shape;429;p15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5"/>
          <p:cNvSpPr txBox="1"/>
          <p:nvPr/>
        </p:nvSpPr>
        <p:spPr>
          <a:xfrm>
            <a:off x="1237673" y="1325419"/>
            <a:ext cx="4479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3) 발생한 Risk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5"/>
          <p:cNvSpPr txBox="1"/>
          <p:nvPr>
            <p:ph idx="1" type="body"/>
          </p:nvPr>
        </p:nvSpPr>
        <p:spPr>
          <a:xfrm>
            <a:off x="845475" y="1747674"/>
            <a:ext cx="11101200" cy="4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269999" lvl="0" marL="269999" rtl="0" algn="l"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lang="ko-KR"/>
              <a:t>캠페인 생성 후 비용발생 문제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&gt;&gt;  해당 계정 중지 후, personalize만 다른 계정으로 진행 </a:t>
            </a:r>
            <a:endParaRPr/>
          </a:p>
          <a:p>
            <a:pPr indent="-269999" lvl="0" marL="269999" rtl="0" algn="l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lang="ko-KR"/>
              <a:t>여러명이 있는 사진을 사용 시 예외처리 문제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&gt;&gt;  한 명이 나오는 사진을 사용해달라는 안내 문구 추가, 사진 편집기능 제공, 여러명이 나온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  사진 선택 시 에러문구를 보여줌</a:t>
            </a:r>
            <a:endParaRPr/>
          </a:p>
          <a:p>
            <a:pPr indent="-269999" lvl="0" marL="269999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노래 추천의 당위성 부족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&gt;&gt;  노래에 매핑된 감정과 유저의 감정이 같으면 추천, 평점을 기반으로 추천</a:t>
            </a:r>
            <a:endParaRPr/>
          </a:p>
          <a:p>
            <a:pPr indent="-269999" lvl="0" marL="269999" rtl="0" algn="l">
              <a:spcBef>
                <a:spcPts val="100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Personalize event tracker를 이용하여 평점 실시간 업로드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&gt;&gt; 프로젝트 보완 시 기능 추가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6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3. 개발 완료 </a:t>
            </a:r>
            <a:endParaRPr/>
          </a:p>
        </p:txBody>
      </p:sp>
      <p:sp>
        <p:nvSpPr>
          <p:cNvPr id="437" name="Google Shape;437;p16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6"/>
          <p:cNvSpPr txBox="1"/>
          <p:nvPr/>
        </p:nvSpPr>
        <p:spPr>
          <a:xfrm>
            <a:off x="1237673" y="1325419"/>
            <a:ext cx="4479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 앱 UI 및 사용법</a:t>
            </a:r>
            <a:endParaRPr/>
          </a:p>
        </p:txBody>
      </p:sp>
      <p:sp>
        <p:nvSpPr>
          <p:cNvPr id="439" name="Google Shape;439;p16"/>
          <p:cNvSpPr/>
          <p:nvPr/>
        </p:nvSpPr>
        <p:spPr>
          <a:xfrm>
            <a:off x="2597725" y="3647000"/>
            <a:ext cx="618300" cy="7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16"/>
          <p:cNvPicPr preferRelativeResize="0"/>
          <p:nvPr/>
        </p:nvPicPr>
        <p:blipFill rotWithShape="1">
          <a:blip r:embed="rId3">
            <a:alphaModFix/>
          </a:blip>
          <a:srcRect b="5419" l="0" r="0" t="0"/>
          <a:stretch/>
        </p:blipFill>
        <p:spPr>
          <a:xfrm>
            <a:off x="121800" y="1694750"/>
            <a:ext cx="2475924" cy="49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6"/>
          <p:cNvSpPr txBox="1"/>
          <p:nvPr/>
        </p:nvSpPr>
        <p:spPr>
          <a:xfrm>
            <a:off x="955175" y="4393100"/>
            <a:ext cx="21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AutoNum type="arabicPeriod"/>
            </a:pPr>
            <a:r>
              <a:rPr b="1" lang="ko-KR">
                <a:solidFill>
                  <a:srgbClr val="38761D"/>
                </a:solidFill>
              </a:rPr>
              <a:t>회원가입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442" name="Google Shape;442;p16"/>
          <p:cNvPicPr preferRelativeResize="0"/>
          <p:nvPr/>
        </p:nvPicPr>
        <p:blipFill rotWithShape="1">
          <a:blip r:embed="rId4">
            <a:alphaModFix/>
          </a:blip>
          <a:srcRect b="5419" l="0" r="0" t="0"/>
          <a:stretch/>
        </p:blipFill>
        <p:spPr>
          <a:xfrm>
            <a:off x="3245388" y="1694750"/>
            <a:ext cx="2417850" cy="49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6"/>
          <p:cNvSpPr txBox="1"/>
          <p:nvPr/>
        </p:nvSpPr>
        <p:spPr>
          <a:xfrm>
            <a:off x="3908300" y="4286900"/>
            <a:ext cx="18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8761D"/>
                </a:solidFill>
              </a:rPr>
              <a:t>2. 회원가입 완료</a:t>
            </a:r>
            <a:endParaRPr b="1">
              <a:solidFill>
                <a:srgbClr val="38761D"/>
              </a:solidFill>
            </a:endParaRPr>
          </a:p>
        </p:txBody>
      </p:sp>
      <p:pic>
        <p:nvPicPr>
          <p:cNvPr id="444" name="Google Shape;444;p16"/>
          <p:cNvPicPr preferRelativeResize="0"/>
          <p:nvPr/>
        </p:nvPicPr>
        <p:blipFill rotWithShape="1">
          <a:blip r:embed="rId5">
            <a:alphaModFix/>
          </a:blip>
          <a:srcRect b="5419" l="0" r="0" t="0"/>
          <a:stretch/>
        </p:blipFill>
        <p:spPr>
          <a:xfrm>
            <a:off x="6425400" y="1694750"/>
            <a:ext cx="2414224" cy="49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16"/>
          <p:cNvSpPr txBox="1"/>
          <p:nvPr/>
        </p:nvSpPr>
        <p:spPr>
          <a:xfrm>
            <a:off x="7623725" y="4393100"/>
            <a:ext cx="11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8761D"/>
                </a:solidFill>
              </a:rPr>
              <a:t>3. 로그인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446" name="Google Shape;446;p16"/>
          <p:cNvSpPr/>
          <p:nvPr/>
        </p:nvSpPr>
        <p:spPr>
          <a:xfrm>
            <a:off x="5741925" y="3647000"/>
            <a:ext cx="618300" cy="7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16"/>
          <p:cNvSpPr/>
          <p:nvPr/>
        </p:nvSpPr>
        <p:spPr>
          <a:xfrm>
            <a:off x="8904800" y="3647000"/>
            <a:ext cx="618300" cy="7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4775" y="1694750"/>
            <a:ext cx="2475924" cy="49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6"/>
          <p:cNvSpPr txBox="1"/>
          <p:nvPr/>
        </p:nvSpPr>
        <p:spPr>
          <a:xfrm>
            <a:off x="9628850" y="4687100"/>
            <a:ext cx="2414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rgbClr val="274E13"/>
                </a:solidFill>
              </a:rPr>
              <a:t>4. 카메라와 앨범 중 이미지를 받아올 하나 선택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81a972dae_6_48"/>
          <p:cNvSpPr txBox="1"/>
          <p:nvPr>
            <p:ph type="title"/>
          </p:nvPr>
        </p:nvSpPr>
        <p:spPr>
          <a:xfrm>
            <a:off x="545432" y="546271"/>
            <a:ext cx="111012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3. 개발 완료 </a:t>
            </a:r>
            <a:endParaRPr/>
          </a:p>
        </p:txBody>
      </p:sp>
      <p:sp>
        <p:nvSpPr>
          <p:cNvPr id="455" name="Google Shape;455;g1081a972dae_6_48"/>
          <p:cNvSpPr txBox="1"/>
          <p:nvPr/>
        </p:nvSpPr>
        <p:spPr>
          <a:xfrm>
            <a:off x="8998509" y="9525"/>
            <a:ext cx="34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1081a972dae_6_48"/>
          <p:cNvSpPr txBox="1"/>
          <p:nvPr/>
        </p:nvSpPr>
        <p:spPr>
          <a:xfrm>
            <a:off x="1237673" y="1325369"/>
            <a:ext cx="44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 앱 UI 및 사용법</a:t>
            </a:r>
            <a:endParaRPr/>
          </a:p>
        </p:txBody>
      </p:sp>
      <p:pic>
        <p:nvPicPr>
          <p:cNvPr id="457" name="Google Shape;457;g1081a972dae_6_48"/>
          <p:cNvPicPr preferRelativeResize="0"/>
          <p:nvPr/>
        </p:nvPicPr>
        <p:blipFill rotWithShape="1">
          <a:blip r:embed="rId3">
            <a:alphaModFix/>
          </a:blip>
          <a:srcRect b="3469" l="256530" r="-256530" t="-4043"/>
          <a:stretch/>
        </p:blipFill>
        <p:spPr>
          <a:xfrm>
            <a:off x="9769200" y="1477775"/>
            <a:ext cx="2270400" cy="49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1081a972dae_6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00" y="1694775"/>
            <a:ext cx="2243675" cy="49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g1081a972dae_6_48"/>
          <p:cNvSpPr txBox="1"/>
          <p:nvPr/>
        </p:nvSpPr>
        <p:spPr>
          <a:xfrm>
            <a:off x="626875" y="1689650"/>
            <a:ext cx="17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274E13"/>
                </a:solidFill>
              </a:rPr>
              <a:t>5. 이미지 선택</a:t>
            </a:r>
            <a:endParaRPr b="1">
              <a:solidFill>
                <a:srgbClr val="274E13"/>
              </a:solidFill>
            </a:endParaRPr>
          </a:p>
        </p:txBody>
      </p:sp>
      <p:pic>
        <p:nvPicPr>
          <p:cNvPr id="460" name="Google Shape;460;g1081a972dae_6_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2175" y="1694775"/>
            <a:ext cx="2394401" cy="49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1081a972dae_6_48"/>
          <p:cNvSpPr txBox="1"/>
          <p:nvPr/>
        </p:nvSpPr>
        <p:spPr>
          <a:xfrm>
            <a:off x="3851325" y="1689650"/>
            <a:ext cx="133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6. 이미지 크롭 </a:t>
            </a:r>
            <a:endParaRPr/>
          </a:p>
        </p:txBody>
      </p:sp>
      <p:pic>
        <p:nvPicPr>
          <p:cNvPr id="462" name="Google Shape;462;g1081a972dae_6_48"/>
          <p:cNvPicPr preferRelativeResize="0"/>
          <p:nvPr/>
        </p:nvPicPr>
        <p:blipFill>
          <a:blip r:embed="rId6">
            <a:alphaModFix amt="99000"/>
          </a:blip>
          <a:stretch>
            <a:fillRect/>
          </a:stretch>
        </p:blipFill>
        <p:spPr>
          <a:xfrm>
            <a:off x="5987188" y="1168550"/>
            <a:ext cx="2700562" cy="556305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1081a972dae_6_48"/>
          <p:cNvSpPr/>
          <p:nvPr/>
        </p:nvSpPr>
        <p:spPr>
          <a:xfrm>
            <a:off x="2363875" y="3560525"/>
            <a:ext cx="618300" cy="7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081a972dae_6_48"/>
          <p:cNvSpPr/>
          <p:nvPr/>
        </p:nvSpPr>
        <p:spPr>
          <a:xfrm>
            <a:off x="5376575" y="3560525"/>
            <a:ext cx="618300" cy="7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081a972dae_6_48"/>
          <p:cNvSpPr/>
          <p:nvPr/>
        </p:nvSpPr>
        <p:spPr>
          <a:xfrm>
            <a:off x="8704275" y="3560525"/>
            <a:ext cx="618300" cy="7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2D050"/>
          </a:solidFill>
          <a:ln cap="flat" cmpd="sng" w="9525">
            <a:solidFill>
              <a:srgbClr val="92D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6" name="Google Shape;466;g1081a972dae_6_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39111" y="855873"/>
            <a:ext cx="2782925" cy="587572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1081a972dae_6_48"/>
          <p:cNvSpPr/>
          <p:nvPr/>
        </p:nvSpPr>
        <p:spPr>
          <a:xfrm rot="-5400000">
            <a:off x="6817625" y="1649325"/>
            <a:ext cx="294300" cy="1707900"/>
          </a:xfrm>
          <a:prstGeom prst="rect">
            <a:avLst/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g1081a972dae_6_48"/>
          <p:cNvSpPr/>
          <p:nvPr/>
        </p:nvSpPr>
        <p:spPr>
          <a:xfrm>
            <a:off x="6091225" y="2823025"/>
            <a:ext cx="2394300" cy="537600"/>
          </a:xfrm>
          <a:prstGeom prst="rect">
            <a:avLst/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1081a972dae_6_48"/>
          <p:cNvSpPr txBox="1"/>
          <p:nvPr/>
        </p:nvSpPr>
        <p:spPr>
          <a:xfrm>
            <a:off x="5994875" y="735725"/>
            <a:ext cx="27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7. 분석된 감정과 추천 목록 확인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0" name="Google Shape;470;g1081a972dae_6_48"/>
          <p:cNvSpPr txBox="1"/>
          <p:nvPr/>
        </p:nvSpPr>
        <p:spPr>
          <a:xfrm>
            <a:off x="9339100" y="386500"/>
            <a:ext cx="21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8. 노래 감상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"/>
          <p:cNvSpPr txBox="1"/>
          <p:nvPr>
            <p:ph type="title"/>
          </p:nvPr>
        </p:nvSpPr>
        <p:spPr>
          <a:xfrm>
            <a:off x="442286" y="2829079"/>
            <a:ext cx="2355600" cy="1031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Malgun Gothic"/>
              <a:buNone/>
            </a:pPr>
            <a:r>
              <a:rPr lang="ko-KR"/>
              <a:t>목차</a:t>
            </a:r>
            <a:endParaRPr/>
          </a:p>
        </p:txBody>
      </p:sp>
      <p:sp>
        <p:nvSpPr>
          <p:cNvPr id="239" name="Google Shape;239;p2"/>
          <p:cNvSpPr/>
          <p:nvPr/>
        </p:nvSpPr>
        <p:spPr>
          <a:xfrm>
            <a:off x="4296217" y="380585"/>
            <a:ext cx="7488545" cy="1289154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"/>
          <p:cNvSpPr/>
          <p:nvPr/>
        </p:nvSpPr>
        <p:spPr>
          <a:xfrm>
            <a:off x="2524879" y="380585"/>
            <a:ext cx="8342989" cy="1289154"/>
          </a:xfrm>
          <a:prstGeom prst="roundRect">
            <a:avLst>
              <a:gd fmla="val 50000" name="adj"/>
            </a:avLst>
          </a:prstGeom>
          <a:solidFill>
            <a:srgbClr val="FFC000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2"/>
          <p:cNvSpPr/>
          <p:nvPr/>
        </p:nvSpPr>
        <p:spPr>
          <a:xfrm>
            <a:off x="2688525" y="504253"/>
            <a:ext cx="1041817" cy="104181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Malgun Gothic"/>
              <a:buNone/>
            </a:pPr>
            <a:r>
              <a:rPr b="1" i="0" lang="ko-KR" sz="3600" u="none" cap="none" strike="noStrike">
                <a:solidFill>
                  <a:srgbClr val="FFC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i="0" sz="3600" u="none" cap="none" strike="noStrike">
              <a:solidFill>
                <a:srgbClr val="FFC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2"/>
          <p:cNvSpPr/>
          <p:nvPr/>
        </p:nvSpPr>
        <p:spPr>
          <a:xfrm>
            <a:off x="5266536" y="1942061"/>
            <a:ext cx="6518225" cy="1289154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2"/>
          <p:cNvSpPr/>
          <p:nvPr/>
        </p:nvSpPr>
        <p:spPr>
          <a:xfrm>
            <a:off x="3522907" y="1942061"/>
            <a:ext cx="6937955" cy="1289154"/>
          </a:xfrm>
          <a:prstGeom prst="roundRect">
            <a:avLst>
              <a:gd fmla="val 50000" name="adj"/>
            </a:avLst>
          </a:prstGeom>
          <a:gradFill>
            <a:gsLst>
              <a:gs pos="0">
                <a:srgbClr val="006994"/>
              </a:gs>
              <a:gs pos="50000">
                <a:srgbClr val="009AD7"/>
              </a:gs>
              <a:gs pos="100000">
                <a:srgbClr val="00B8FF"/>
              </a:gs>
            </a:gsLst>
            <a:lin ang="0" scaled="0"/>
          </a:gra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2"/>
          <p:cNvSpPr/>
          <p:nvPr/>
        </p:nvSpPr>
        <p:spPr>
          <a:xfrm>
            <a:off x="3658844" y="2065729"/>
            <a:ext cx="1041817" cy="104181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B5"/>
              </a:buClr>
              <a:buSzPts val="3600"/>
              <a:buFont typeface="Malgun Gothic"/>
              <a:buNone/>
            </a:pPr>
            <a:r>
              <a:rPr b="1" i="0" lang="ko-KR" sz="3600" u="none" cap="none" strike="noStrike">
                <a:solidFill>
                  <a:srgbClr val="0080B5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i="0" sz="3600" u="none" cap="none" strike="noStrike">
              <a:solidFill>
                <a:srgbClr val="0080B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2"/>
          <p:cNvSpPr/>
          <p:nvPr/>
        </p:nvSpPr>
        <p:spPr>
          <a:xfrm>
            <a:off x="5686265" y="3458569"/>
            <a:ext cx="6098498" cy="1289154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2"/>
          <p:cNvSpPr/>
          <p:nvPr/>
        </p:nvSpPr>
        <p:spPr>
          <a:xfrm>
            <a:off x="3914927" y="3458569"/>
            <a:ext cx="6098498" cy="1289154"/>
          </a:xfrm>
          <a:prstGeom prst="roundRect">
            <a:avLst>
              <a:gd fmla="val 50000" name="adj"/>
            </a:avLst>
          </a:prstGeom>
          <a:solidFill>
            <a:srgbClr val="FF7C80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2"/>
          <p:cNvSpPr/>
          <p:nvPr/>
        </p:nvSpPr>
        <p:spPr>
          <a:xfrm>
            <a:off x="4078572" y="3582237"/>
            <a:ext cx="1041817" cy="104181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7C80"/>
              </a:buClr>
              <a:buSzPts val="3600"/>
              <a:buFont typeface="Malgun Gothic"/>
              <a:buNone/>
            </a:pPr>
            <a:r>
              <a:rPr b="1" i="0" lang="ko-KR" sz="3600" u="none" cap="none" strike="noStrike">
                <a:solidFill>
                  <a:srgbClr val="FF7C80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i="0" sz="3600" u="none" cap="none" strike="noStrike">
              <a:solidFill>
                <a:srgbClr val="FF7C8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"/>
          <p:cNvSpPr/>
          <p:nvPr/>
        </p:nvSpPr>
        <p:spPr>
          <a:xfrm>
            <a:off x="4036503" y="494135"/>
            <a:ext cx="41187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개요</a:t>
            </a:r>
            <a:endParaRPr b="1"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개발 배경</a:t>
            </a:r>
            <a:endParaRPr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 설명</a:t>
            </a:r>
            <a:endParaRPr/>
          </a:p>
        </p:txBody>
      </p:sp>
      <p:sp>
        <p:nvSpPr>
          <p:cNvPr id="249" name="Google Shape;249;p2"/>
          <p:cNvSpPr/>
          <p:nvPr/>
        </p:nvSpPr>
        <p:spPr>
          <a:xfrm>
            <a:off x="4820092" y="1963652"/>
            <a:ext cx="41187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실적</a:t>
            </a:r>
            <a:endParaRPr b="1"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</a:t>
            </a:r>
            <a:endParaRPr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과정</a:t>
            </a:r>
            <a:endParaRPr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발생한 Risk </a:t>
            </a:r>
            <a:endParaRPr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2"/>
          <p:cNvSpPr/>
          <p:nvPr/>
        </p:nvSpPr>
        <p:spPr>
          <a:xfrm>
            <a:off x="5396456" y="3606855"/>
            <a:ext cx="4118843" cy="1052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개발 완료</a:t>
            </a:r>
            <a:endParaRPr b="1"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UI 설명 및 사용법</a:t>
            </a:r>
            <a:endParaRPr sz="12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/>
          </a:p>
        </p:txBody>
      </p:sp>
      <p:sp>
        <p:nvSpPr>
          <p:cNvPr id="251" name="Google Shape;251;p2"/>
          <p:cNvSpPr/>
          <p:nvPr/>
        </p:nvSpPr>
        <p:spPr>
          <a:xfrm>
            <a:off x="4254701" y="5020045"/>
            <a:ext cx="7530060" cy="1289154"/>
          </a:xfrm>
          <a:prstGeom prst="roundRect">
            <a:avLst>
              <a:gd fmla="val 50000" name="adj"/>
            </a:avLst>
          </a:prstGeom>
          <a:solidFill>
            <a:srgbClr val="FFFFFF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2"/>
          <p:cNvSpPr/>
          <p:nvPr/>
        </p:nvSpPr>
        <p:spPr>
          <a:xfrm>
            <a:off x="2483363" y="5020045"/>
            <a:ext cx="7305214" cy="1289154"/>
          </a:xfrm>
          <a:prstGeom prst="roundRect">
            <a:avLst>
              <a:gd fmla="val 50000" name="adj"/>
            </a:avLst>
          </a:prstGeom>
          <a:solidFill>
            <a:srgbClr val="92D050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2"/>
          <p:cNvSpPr/>
          <p:nvPr/>
        </p:nvSpPr>
        <p:spPr>
          <a:xfrm>
            <a:off x="2647008" y="5143713"/>
            <a:ext cx="1041817" cy="1041817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D050"/>
              </a:buClr>
              <a:buSzPts val="3600"/>
              <a:buFont typeface="Malgun Gothic"/>
              <a:buNone/>
            </a:pPr>
            <a:r>
              <a:rPr b="1" i="0" lang="ko-KR" sz="3600" u="none" cap="none" strike="noStrike">
                <a:solidFill>
                  <a:srgbClr val="92D050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i="0" sz="3600" u="none" cap="none" strike="noStrike">
              <a:solidFill>
                <a:srgbClr val="92D05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2"/>
          <p:cNvSpPr/>
          <p:nvPr/>
        </p:nvSpPr>
        <p:spPr>
          <a:xfrm>
            <a:off x="4036572" y="5156399"/>
            <a:ext cx="41187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앱 배포</a:t>
            </a:r>
            <a:endParaRPr b="1" sz="2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보완 사항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수익창출 방법</a:t>
            </a:r>
            <a:endParaRPr sz="1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7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4. 앱 배포</a:t>
            </a:r>
            <a:endParaRPr/>
          </a:p>
        </p:txBody>
      </p:sp>
      <p:sp>
        <p:nvSpPr>
          <p:cNvPr id="476" name="Google Shape;476;p17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7"/>
          <p:cNvSpPr txBox="1"/>
          <p:nvPr>
            <p:ph idx="1" type="body"/>
          </p:nvPr>
        </p:nvSpPr>
        <p:spPr>
          <a:xfrm>
            <a:off x="784375" y="2253962"/>
            <a:ext cx="11101200" cy="37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269999" lvl="0" marL="269999" rtl="0" algn="l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lang="ko-KR"/>
              <a:t>평점기능 추가</a:t>
            </a:r>
            <a:endParaRPr/>
          </a:p>
          <a:p>
            <a:pPr indent="-269999" lvl="0" marL="269999" rtl="0" algn="l"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lang="ko-KR"/>
              <a:t>새로 발매되는 노래 추가 </a:t>
            </a:r>
            <a:endParaRPr/>
          </a:p>
          <a:p>
            <a:pPr indent="-269999" lvl="0" marL="269999" rtl="0" algn="l"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lang="ko-KR"/>
              <a:t>스트리밍 서비스 추가</a:t>
            </a:r>
            <a:endParaRPr/>
          </a:p>
          <a:p>
            <a:pPr indent="0" lvl="0" marL="269999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17"/>
          <p:cNvSpPr txBox="1"/>
          <p:nvPr/>
        </p:nvSpPr>
        <p:spPr>
          <a:xfrm>
            <a:off x="1330036" y="1325419"/>
            <a:ext cx="47659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 앞으로의 보완 사항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8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4. 앱 배포</a:t>
            </a:r>
            <a:endParaRPr/>
          </a:p>
        </p:txBody>
      </p:sp>
      <p:sp>
        <p:nvSpPr>
          <p:cNvPr id="484" name="Google Shape;484;p18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8"/>
          <p:cNvSpPr txBox="1"/>
          <p:nvPr/>
        </p:nvSpPr>
        <p:spPr>
          <a:xfrm>
            <a:off x="1330036" y="1325419"/>
            <a:ext cx="47659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수익 모델</a:t>
            </a:r>
            <a:endParaRPr/>
          </a:p>
        </p:txBody>
      </p:sp>
      <p:pic>
        <p:nvPicPr>
          <p:cNvPr id="486" name="Google Shape;486;p18"/>
          <p:cNvPicPr preferRelativeResize="0"/>
          <p:nvPr/>
        </p:nvPicPr>
        <p:blipFill rotWithShape="1">
          <a:blip r:embed="rId3">
            <a:alphaModFix/>
          </a:blip>
          <a:srcRect b="4517" l="3667" r="6670" t="3486"/>
          <a:stretch/>
        </p:blipFill>
        <p:spPr>
          <a:xfrm>
            <a:off x="9517075" y="2055425"/>
            <a:ext cx="1918175" cy="38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8"/>
          <p:cNvSpPr txBox="1"/>
          <p:nvPr>
            <p:ph idx="1" type="body"/>
          </p:nvPr>
        </p:nvSpPr>
        <p:spPr>
          <a:xfrm>
            <a:off x="767327" y="2503863"/>
            <a:ext cx="86364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269999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✔"/>
            </a:pPr>
            <a:r>
              <a:rPr lang="ko-KR"/>
              <a:t>Google admob 배너 광고를 통해 앱 방문자 수에 따른 수익 창출</a:t>
            </a:r>
            <a:endParaRPr/>
          </a:p>
          <a:p>
            <a:pPr indent="-269999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✔"/>
            </a:pPr>
            <a:r>
              <a:rPr lang="ko-KR"/>
              <a:t>광고 시청 후 기능을 사용할 수 있도록 변경해 수익 창출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3" name="Google Shape;493;p19"/>
          <p:cNvGrpSpPr/>
          <p:nvPr/>
        </p:nvGrpSpPr>
        <p:grpSpPr>
          <a:xfrm>
            <a:off x="2586388" y="0"/>
            <a:ext cx="7266875" cy="6858000"/>
            <a:chOff x="0" y="0"/>
            <a:chExt cx="7266875" cy="6858000"/>
          </a:xfrm>
        </p:grpSpPr>
        <p:sp>
          <p:nvSpPr>
            <p:cNvPr id="494" name="Google Shape;494;p19"/>
            <p:cNvSpPr/>
            <p:nvPr/>
          </p:nvSpPr>
          <p:spPr>
            <a:xfrm>
              <a:off x="0" y="3600"/>
              <a:ext cx="7266875" cy="6854400"/>
            </a:xfrm>
            <a:custGeom>
              <a:rect b="b" l="l" r="r" t="t"/>
              <a:pathLst>
                <a:path extrusionOk="0" h="6854400" w="7266875">
                  <a:moveTo>
                    <a:pt x="3839675" y="0"/>
                  </a:moveTo>
                  <a:cubicBezTo>
                    <a:pt x="5732465" y="0"/>
                    <a:pt x="7266875" y="1534410"/>
                    <a:pt x="7266875" y="3427200"/>
                  </a:cubicBezTo>
                  <a:cubicBezTo>
                    <a:pt x="7266875" y="5319990"/>
                    <a:pt x="5732465" y="6854400"/>
                    <a:pt x="3839675" y="6854400"/>
                  </a:cubicBezTo>
                  <a:cubicBezTo>
                    <a:pt x="3721376" y="6854400"/>
                    <a:pt x="3604476" y="6848406"/>
                    <a:pt x="3489264" y="6836706"/>
                  </a:cubicBezTo>
                  <a:lnTo>
                    <a:pt x="3327588" y="6816161"/>
                  </a:lnTo>
                  <a:lnTo>
                    <a:pt x="3174464" y="6839531"/>
                  </a:lnTo>
                  <a:cubicBezTo>
                    <a:pt x="3077646" y="6849363"/>
                    <a:pt x="2979412" y="6854400"/>
                    <a:pt x="2880000" y="6854400"/>
                  </a:cubicBezTo>
                  <a:cubicBezTo>
                    <a:pt x="1289420" y="6854400"/>
                    <a:pt x="0" y="5564980"/>
                    <a:pt x="0" y="3974400"/>
                  </a:cubicBezTo>
                  <a:cubicBezTo>
                    <a:pt x="0" y="3576755"/>
                    <a:pt x="80589" y="3197933"/>
                    <a:pt x="226325" y="2853374"/>
                  </a:cubicBezTo>
                  <a:lnTo>
                    <a:pt x="258015" y="2787590"/>
                  </a:lnTo>
                  <a:lnTo>
                    <a:pt x="224445" y="2657030"/>
                  </a:lnTo>
                  <a:cubicBezTo>
                    <a:pt x="195672" y="2516419"/>
                    <a:pt x="180561" y="2370831"/>
                    <a:pt x="180561" y="2221714"/>
                  </a:cubicBezTo>
                  <a:cubicBezTo>
                    <a:pt x="180561" y="1028779"/>
                    <a:pt x="1147626" y="61714"/>
                    <a:pt x="2340561" y="61714"/>
                  </a:cubicBezTo>
                  <a:cubicBezTo>
                    <a:pt x="2508318" y="61714"/>
                    <a:pt x="2671608" y="80838"/>
                    <a:pt x="2828370" y="117025"/>
                  </a:cubicBezTo>
                  <a:lnTo>
                    <a:pt x="2891183" y="134017"/>
                  </a:lnTo>
                  <a:lnTo>
                    <a:pt x="2983165" y="107897"/>
                  </a:lnTo>
                  <a:cubicBezTo>
                    <a:pt x="3256928" y="37461"/>
                    <a:pt x="3543927" y="0"/>
                    <a:pt x="3839675" y="0"/>
                  </a:cubicBezTo>
                  <a:close/>
                </a:path>
              </a:pathLst>
            </a:custGeom>
            <a:solidFill>
              <a:schemeClr val="dk2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9"/>
            <p:cNvSpPr/>
            <p:nvPr/>
          </p:nvSpPr>
          <p:spPr>
            <a:xfrm>
              <a:off x="0" y="1094400"/>
              <a:ext cx="5760000" cy="5760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19"/>
            <p:cNvSpPr/>
            <p:nvPr/>
          </p:nvSpPr>
          <p:spPr>
            <a:xfrm>
              <a:off x="180561" y="61714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19"/>
            <p:cNvSpPr/>
            <p:nvPr/>
          </p:nvSpPr>
          <p:spPr>
            <a:xfrm>
              <a:off x="412475" y="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8" name="Google Shape;498;p19"/>
          <p:cNvSpPr txBox="1"/>
          <p:nvPr>
            <p:ph type="ctrTitle"/>
          </p:nvPr>
        </p:nvSpPr>
        <p:spPr>
          <a:xfrm>
            <a:off x="3359150" y="545125"/>
            <a:ext cx="5473700" cy="335296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09725" spcFirstLastPara="1" rIns="109725" wrap="square" tIns="109725">
            <a:norm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algun Gothic"/>
              <a:buNone/>
            </a:pPr>
            <a:r>
              <a:rPr lang="ko-KR" sz="6000"/>
              <a:t>감사합니다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"/>
          <p:cNvSpPr txBox="1"/>
          <p:nvPr>
            <p:ph type="title"/>
          </p:nvPr>
        </p:nvSpPr>
        <p:spPr>
          <a:xfrm>
            <a:off x="545432" y="317296"/>
            <a:ext cx="111012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1. 프로젝트 개요</a:t>
            </a:r>
            <a:endParaRPr/>
          </a:p>
        </p:txBody>
      </p:sp>
      <p:sp>
        <p:nvSpPr>
          <p:cNvPr id="260" name="Google Shape;260;p4"/>
          <p:cNvSpPr txBox="1"/>
          <p:nvPr>
            <p:ph idx="1" type="body"/>
          </p:nvPr>
        </p:nvSpPr>
        <p:spPr>
          <a:xfrm>
            <a:off x="501900" y="3674675"/>
            <a:ext cx="116901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282699" lvl="0" marL="269999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✔"/>
            </a:pPr>
            <a:r>
              <a:rPr lang="ko-KR" sz="2200"/>
              <a:t>현대인들의 정신건강 문제가 사회적 문제로 떠오름</a:t>
            </a:r>
            <a:endParaRPr sz="2200"/>
          </a:p>
          <a:p>
            <a:pPr indent="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&gt;&gt; 자신의 감정을 파악하고 해소할 필요성 대두</a:t>
            </a:r>
            <a:endParaRPr sz="2200"/>
          </a:p>
          <a:p>
            <a:pPr indent="0" lvl="0" marL="269999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&gt;&gt; 음악을 통해 감정을 더 긍정적인 방향으로 유도</a:t>
            </a:r>
            <a:endParaRPr sz="2200"/>
          </a:p>
          <a:p>
            <a:pPr indent="-282699" lvl="0" marL="269999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Char char="✔"/>
            </a:pPr>
            <a:r>
              <a:rPr lang="ko-KR" sz="2200"/>
              <a:t>자신의 표정과 감정을 인지하지 못하고 살아가는 현대인</a:t>
            </a:r>
            <a:endParaRPr sz="2200"/>
          </a:p>
          <a:p>
            <a:pPr indent="0" lvl="0" marL="269999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/>
              <a:t>&gt;&gt; 자신의 표정이 어떤지, 감정이 어떤 상태인지 객관적으로 파악해 볼 수 있는 기회 제공</a:t>
            </a:r>
            <a:endParaRPr sz="2200"/>
          </a:p>
        </p:txBody>
      </p:sp>
      <p:sp>
        <p:nvSpPr>
          <p:cNvPr id="261" name="Google Shape;261;p4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25" y="1429225"/>
            <a:ext cx="4710925" cy="224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250" y="726875"/>
            <a:ext cx="3851953" cy="29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"/>
          <p:cNvSpPr txBox="1"/>
          <p:nvPr/>
        </p:nvSpPr>
        <p:spPr>
          <a:xfrm>
            <a:off x="1235538" y="991250"/>
            <a:ext cx="35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ko-KR" sz="1800">
                <a:solidFill>
                  <a:schemeClr val="lt1"/>
                </a:solidFill>
              </a:rPr>
              <a:t>프로젝트 개발 배경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81a972dae_6_0"/>
          <p:cNvSpPr txBox="1"/>
          <p:nvPr>
            <p:ph type="title"/>
          </p:nvPr>
        </p:nvSpPr>
        <p:spPr>
          <a:xfrm>
            <a:off x="545432" y="546271"/>
            <a:ext cx="111012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1. 프로젝트 개요</a:t>
            </a:r>
            <a:endParaRPr/>
          </a:p>
        </p:txBody>
      </p:sp>
      <p:sp>
        <p:nvSpPr>
          <p:cNvPr id="270" name="Google Shape;270;g1081a972dae_6_0"/>
          <p:cNvSpPr txBox="1"/>
          <p:nvPr>
            <p:ph idx="1" type="body"/>
          </p:nvPr>
        </p:nvSpPr>
        <p:spPr>
          <a:xfrm>
            <a:off x="850257" y="2188240"/>
            <a:ext cx="11101200" cy="29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-269999" lvl="0" marL="269999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ko-KR"/>
              <a:t>얼굴 표정을 통해 사용자의 감정 측정</a:t>
            </a:r>
            <a:endParaRPr/>
          </a:p>
          <a:p>
            <a:pPr indent="-269999" lvl="0" marL="269999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ko-KR"/>
              <a:t>측정한 감정으로 노래 추천</a:t>
            </a:r>
            <a:endParaRPr/>
          </a:p>
          <a:p>
            <a:pPr indent="-269999" lvl="0" marL="269999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ko-KR"/>
              <a:t>추천된 노래 감상 후 평점 입력</a:t>
            </a:r>
            <a:endParaRPr/>
          </a:p>
          <a:p>
            <a:pPr indent="-269999" lvl="0" marL="269999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✔"/>
            </a:pPr>
            <a:r>
              <a:rPr lang="ko-KR"/>
              <a:t>사용자가 입력한 평점을 이후 추천에 반영</a:t>
            </a:r>
            <a:endParaRPr/>
          </a:p>
        </p:txBody>
      </p:sp>
      <p:sp>
        <p:nvSpPr>
          <p:cNvPr id="271" name="Google Shape;271;g1081a972dae_6_0"/>
          <p:cNvSpPr txBox="1"/>
          <p:nvPr/>
        </p:nvSpPr>
        <p:spPr>
          <a:xfrm>
            <a:off x="8998509" y="9525"/>
            <a:ext cx="34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1081a972dae_6_0"/>
          <p:cNvSpPr txBox="1"/>
          <p:nvPr/>
        </p:nvSpPr>
        <p:spPr>
          <a:xfrm>
            <a:off x="1345350" y="1220225"/>
            <a:ext cx="428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2) 프로젝트 설명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"/>
          <p:cNvSpPr txBox="1"/>
          <p:nvPr/>
        </p:nvSpPr>
        <p:spPr>
          <a:xfrm>
            <a:off x="1132898" y="1337456"/>
            <a:ext cx="44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1) 프레임워크</a:t>
            </a:r>
            <a:endParaRPr/>
          </a:p>
        </p:txBody>
      </p:sp>
      <p:pic>
        <p:nvPicPr>
          <p:cNvPr id="279" name="Google Shape;27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8675" y="1794925"/>
            <a:ext cx="8454649" cy="4621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5"/>
          <p:cNvSpPr txBox="1"/>
          <p:nvPr>
            <p:ph type="title"/>
          </p:nvPr>
        </p:nvSpPr>
        <p:spPr>
          <a:xfrm>
            <a:off x="545432" y="546271"/>
            <a:ext cx="111012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6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287" name="Google Shape;287;p6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6"/>
          <p:cNvSpPr txBox="1"/>
          <p:nvPr/>
        </p:nvSpPr>
        <p:spPr>
          <a:xfrm>
            <a:off x="1237673" y="1325419"/>
            <a:ext cx="4479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개발 과정-데이터 수집 및 전처리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9" name="Google Shape;28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8946" y="3973943"/>
            <a:ext cx="4876800" cy="2707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018" y="2104567"/>
            <a:ext cx="6132946" cy="232187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"/>
          <p:cNvSpPr/>
          <p:nvPr/>
        </p:nvSpPr>
        <p:spPr>
          <a:xfrm>
            <a:off x="5851236" y="3973943"/>
            <a:ext cx="1385455" cy="1120938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47C4D2"/>
              </a:gs>
              <a:gs pos="50000">
                <a:srgbClr val="00C2D1"/>
              </a:gs>
              <a:gs pos="100000">
                <a:srgbClr val="00B3C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6"/>
          <p:cNvSpPr txBox="1"/>
          <p:nvPr/>
        </p:nvSpPr>
        <p:spPr>
          <a:xfrm>
            <a:off x="1544844" y="4468272"/>
            <a:ext cx="386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노래 데이터 수집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(3</a:t>
            </a:r>
            <a:r>
              <a:rPr lang="ko-KR">
                <a:solidFill>
                  <a:schemeClr val="lt1"/>
                </a:solidFill>
              </a:rPr>
              <a:t>6</a:t>
            </a: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개 국가의 Spotify Daily Top 200 차트)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6"/>
          <p:cNvSpPr txBox="1"/>
          <p:nvPr/>
        </p:nvSpPr>
        <p:spPr>
          <a:xfrm>
            <a:off x="8998509" y="3604611"/>
            <a:ext cx="24219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전처리 완료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081a972dae_3_4"/>
          <p:cNvSpPr txBox="1"/>
          <p:nvPr>
            <p:ph type="title"/>
          </p:nvPr>
        </p:nvSpPr>
        <p:spPr>
          <a:xfrm>
            <a:off x="545432" y="546271"/>
            <a:ext cx="111012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299" name="Google Shape;299;g1081a972dae_3_4"/>
          <p:cNvSpPr txBox="1"/>
          <p:nvPr/>
        </p:nvSpPr>
        <p:spPr>
          <a:xfrm>
            <a:off x="8998509" y="9525"/>
            <a:ext cx="343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g1081a972dae_3_4"/>
          <p:cNvSpPr txBox="1"/>
          <p:nvPr/>
        </p:nvSpPr>
        <p:spPr>
          <a:xfrm>
            <a:off x="1237673" y="1325419"/>
            <a:ext cx="44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개발 과정-Rekognition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g1081a972dae_3_4"/>
          <p:cNvSpPr txBox="1"/>
          <p:nvPr/>
        </p:nvSpPr>
        <p:spPr>
          <a:xfrm>
            <a:off x="1127550" y="1694725"/>
            <a:ext cx="4178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ko-KR" sz="1800">
                <a:solidFill>
                  <a:schemeClr val="lt1"/>
                </a:solidFill>
              </a:rPr>
              <a:t>사용자가 두 명 이상 일 경우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02" name="Google Shape;302;g1081a972dae_3_4"/>
          <p:cNvSpPr txBox="1"/>
          <p:nvPr/>
        </p:nvSpPr>
        <p:spPr>
          <a:xfrm>
            <a:off x="7072425" y="4483475"/>
            <a:ext cx="401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[photo7 : 코드쿤스트님]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g1081a972dae_3_4"/>
          <p:cNvSpPr txBox="1"/>
          <p:nvPr/>
        </p:nvSpPr>
        <p:spPr>
          <a:xfrm>
            <a:off x="6930225" y="1694725"/>
            <a:ext cx="429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ko-KR" sz="1800">
                <a:solidFill>
                  <a:schemeClr val="lt1"/>
                </a:solidFill>
              </a:rPr>
              <a:t>사용자가 한 명일 경우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04" name="Google Shape;304;g1081a972dae_3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250" y="2152350"/>
            <a:ext cx="3543075" cy="236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1081a972dae_3_4"/>
          <p:cNvPicPr preferRelativeResize="0"/>
          <p:nvPr/>
        </p:nvPicPr>
        <p:blipFill rotWithShape="1">
          <a:blip r:embed="rId4">
            <a:alphaModFix/>
          </a:blip>
          <a:srcRect b="33689" l="0" r="0" t="17709"/>
          <a:stretch/>
        </p:blipFill>
        <p:spPr>
          <a:xfrm>
            <a:off x="7088200" y="2117950"/>
            <a:ext cx="3431100" cy="23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1081a972dae_3_4"/>
          <p:cNvSpPr txBox="1"/>
          <p:nvPr/>
        </p:nvSpPr>
        <p:spPr>
          <a:xfrm>
            <a:off x="1384250" y="4483475"/>
            <a:ext cx="227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lt1"/>
                </a:solidFill>
              </a:rPr>
              <a:t>[photo8 : 아이브님]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7" name="Google Shape;307;g1081a972dae_3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6875" y="5163850"/>
            <a:ext cx="5945125" cy="10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g1081a972dae_3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7663" y="5344850"/>
            <a:ext cx="4396865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8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314" name="Google Shape;314;p8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8"/>
          <p:cNvSpPr txBox="1"/>
          <p:nvPr/>
        </p:nvSpPr>
        <p:spPr>
          <a:xfrm>
            <a:off x="1237673" y="1325419"/>
            <a:ext cx="4479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개발 과정-Lamda / API gateway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" name="Google Shape;31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225" y="2543800"/>
            <a:ext cx="3601550" cy="15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925" y="2543800"/>
            <a:ext cx="4977351" cy="36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8"/>
          <p:cNvSpPr txBox="1"/>
          <p:nvPr/>
        </p:nvSpPr>
        <p:spPr>
          <a:xfrm>
            <a:off x="1003348" y="4253832"/>
            <a:ext cx="44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▶DynamoDB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8"/>
          <p:cNvSpPr txBox="1"/>
          <p:nvPr/>
        </p:nvSpPr>
        <p:spPr>
          <a:xfrm>
            <a:off x="6097323" y="2072094"/>
            <a:ext cx="44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▶</a:t>
            </a:r>
            <a:r>
              <a:rPr lang="ko-KR" sz="1800">
                <a:solidFill>
                  <a:schemeClr val="lt1"/>
                </a:solidFill>
              </a:rPr>
              <a:t>감정 결과 저장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7463" y="4754600"/>
            <a:ext cx="4800050" cy="194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8"/>
          <p:cNvSpPr txBox="1"/>
          <p:nvPr/>
        </p:nvSpPr>
        <p:spPr>
          <a:xfrm>
            <a:off x="1003348" y="2174494"/>
            <a:ext cx="44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▶유저 아이디 저장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9"/>
          <p:cNvSpPr txBox="1"/>
          <p:nvPr>
            <p:ph type="title"/>
          </p:nvPr>
        </p:nvSpPr>
        <p:spPr>
          <a:xfrm>
            <a:off x="545432" y="546271"/>
            <a:ext cx="11101135" cy="7791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09725" spcFirstLastPara="1" rIns="109725" wrap="square" tIns="1097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algun Gothic"/>
              <a:buNone/>
            </a:pPr>
            <a:r>
              <a:rPr lang="ko-KR" sz="3600"/>
              <a:t>2. 개발 실적</a:t>
            </a:r>
            <a:endParaRPr/>
          </a:p>
        </p:txBody>
      </p:sp>
      <p:sp>
        <p:nvSpPr>
          <p:cNvPr id="327" name="Google Shape;327;p9"/>
          <p:cNvSpPr txBox="1"/>
          <p:nvPr/>
        </p:nvSpPr>
        <p:spPr>
          <a:xfrm>
            <a:off x="8998509" y="9525"/>
            <a:ext cx="34310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2021 2학기 한국항공대 산학프로젝트II</a:t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9"/>
          <p:cNvSpPr txBox="1"/>
          <p:nvPr/>
        </p:nvSpPr>
        <p:spPr>
          <a:xfrm>
            <a:off x="1237673" y="1325419"/>
            <a:ext cx="447963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2) 개발 과정-DynamoDB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50" y="2559725"/>
            <a:ext cx="5220400" cy="32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9"/>
          <p:cNvSpPr txBox="1"/>
          <p:nvPr/>
        </p:nvSpPr>
        <p:spPr>
          <a:xfrm>
            <a:off x="677061" y="2031732"/>
            <a:ext cx="44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▶Song-Data Table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7525" y="2559725"/>
            <a:ext cx="4611624" cy="15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9"/>
          <p:cNvSpPr txBox="1"/>
          <p:nvPr/>
        </p:nvSpPr>
        <p:spPr>
          <a:xfrm>
            <a:off x="6757536" y="2031732"/>
            <a:ext cx="44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▶User-Emotion-Image Table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7525" y="5156425"/>
            <a:ext cx="4611625" cy="99516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9"/>
          <p:cNvSpPr txBox="1"/>
          <p:nvPr/>
        </p:nvSpPr>
        <p:spPr>
          <a:xfrm>
            <a:off x="6757536" y="4522032"/>
            <a:ext cx="4479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</a:rPr>
              <a:t>▶Rating Table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lowVTI">
  <a:themeElements>
    <a:clrScheme name="Glow">
      <a:dk1>
        <a:srgbClr val="000000"/>
      </a:dk1>
      <a:lt1>
        <a:srgbClr val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2021-12-21T08:51:13Z</dcterms:created>
  <dc:creator>pizzamukja0118@naver.com</dc:creator>
</cp:coreProperties>
</file>